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Lst>
  <p:notesMasterIdLst>
    <p:notesMasterId r:id="rId25"/>
  </p:notesMasterIdLst>
  <p:handoutMasterIdLst>
    <p:handoutMasterId r:id="rId26"/>
  </p:handoutMasterIdLst>
  <p:sldIdLst>
    <p:sldId id="267" r:id="rId3"/>
    <p:sldId id="288" r:id="rId4"/>
    <p:sldId id="289" r:id="rId5"/>
    <p:sldId id="290" r:id="rId6"/>
    <p:sldId id="292" r:id="rId7"/>
    <p:sldId id="294" r:id="rId8"/>
    <p:sldId id="298" r:id="rId9"/>
    <p:sldId id="299" r:id="rId10"/>
    <p:sldId id="300" r:id="rId11"/>
    <p:sldId id="301" r:id="rId12"/>
    <p:sldId id="302" r:id="rId13"/>
    <p:sldId id="303" r:id="rId14"/>
    <p:sldId id="304" r:id="rId15"/>
    <p:sldId id="305" r:id="rId16"/>
    <p:sldId id="310" r:id="rId17"/>
    <p:sldId id="309" r:id="rId18"/>
    <p:sldId id="306" r:id="rId19"/>
    <p:sldId id="307" r:id="rId20"/>
    <p:sldId id="308" r:id="rId21"/>
    <p:sldId id="311" r:id="rId22"/>
    <p:sldId id="316" r:id="rId23"/>
    <p:sldId id="28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1" autoAdjust="0"/>
    <p:restoredTop sz="95473" autoAdjust="0"/>
  </p:normalViewPr>
  <p:slideViewPr>
    <p:cSldViewPr snapToGrid="0">
      <p:cViewPr varScale="1">
        <p:scale>
          <a:sx n="69" d="100"/>
          <a:sy n="69" d="100"/>
        </p:scale>
        <p:origin x="69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276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2A1175B-5BD2-4641-95D5-17AFD1876294}" type="datetimeFigureOut">
              <a:rPr lang="en-US" smtClean="0"/>
              <a:t>3/29/2021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A8D8511-9D1E-4188-9AAE-C50E0AB2FCB4}" type="slidenum">
              <a:rPr lang="en-US" smtClean="0"/>
              <a:t>‹#›</a:t>
            </a:fld>
            <a:endParaRPr lang="en-US"/>
          </a:p>
        </p:txBody>
      </p:sp>
    </p:spTree>
    <p:extLst>
      <p:ext uri="{BB962C8B-B14F-4D97-AF65-F5344CB8AC3E}">
        <p14:creationId xmlns:p14="http://schemas.microsoft.com/office/powerpoint/2010/main" val="675835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28F06D7-6F7E-484E-87C9-004D6E3BFA2E}" type="datetimeFigureOut">
              <a:rPr lang="en-US" smtClean="0"/>
              <a:t>3/29/2021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F14A67-5176-B94B-829C-59CE77CEE904}" type="slidenum">
              <a:rPr lang="en-US" smtClean="0"/>
              <a:t>‹#›</a:t>
            </a:fld>
            <a:endParaRPr lang="en-US"/>
          </a:p>
        </p:txBody>
      </p:sp>
    </p:spTree>
    <p:extLst>
      <p:ext uri="{BB962C8B-B14F-4D97-AF65-F5344CB8AC3E}">
        <p14:creationId xmlns:p14="http://schemas.microsoft.com/office/powerpoint/2010/main" val="1412036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Dark Grey 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7" name="Title 6"/>
          <p:cNvSpPr>
            <a:spLocks noGrp="1"/>
          </p:cNvSpPr>
          <p:nvPr>
            <p:ph type="title"/>
          </p:nvPr>
        </p:nvSpPr>
        <p:spPr>
          <a:xfrm>
            <a:off x="-1" y="0"/>
            <a:ext cx="12192001" cy="5335793"/>
          </a:xfrm>
          <a:prstGeom prst="rect">
            <a:avLst/>
          </a:prstGeom>
          <a:solidFill>
            <a:schemeClr val="tx2"/>
          </a:solidFill>
        </p:spPr>
        <p:txBody>
          <a:bodyPr anchor="ctr"/>
          <a:lstStyle>
            <a:lvl1pPr algn="ctr">
              <a:defRPr>
                <a:solidFill>
                  <a:schemeClr val="bg1"/>
                </a:solidFill>
              </a:defRPr>
            </a:lvl1pPr>
          </a:lstStyle>
          <a:p>
            <a:r>
              <a:rPr lang="en-US" dirty="0" smtClean="0"/>
              <a:t>Click to edit Master title style</a:t>
            </a:r>
            <a:endParaRPr lang="en-US" dirty="0"/>
          </a:p>
        </p:txBody>
      </p:sp>
      <p:sp>
        <p:nvSpPr>
          <p:cNvPr id="9" name="Subtitle 2"/>
          <p:cNvSpPr txBox="1">
            <a:spLocks/>
          </p:cNvSpPr>
          <p:nvPr userDrawn="1"/>
        </p:nvSpPr>
        <p:spPr>
          <a:xfrm>
            <a:off x="2770672" y="3076687"/>
            <a:ext cx="6648226" cy="16557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dirty="0" smtClean="0">
                <a:solidFill>
                  <a:schemeClr val="bg1"/>
                </a:solidFill>
              </a:rPr>
              <a:t>Click to edit Master subtitle style</a:t>
            </a:r>
            <a:endParaRPr lang="en-US" dirty="0">
              <a:solidFill>
                <a:schemeClr val="bg1"/>
              </a:solidFill>
            </a:endParaRPr>
          </a:p>
        </p:txBody>
      </p:sp>
      <p:pic>
        <p:nvPicPr>
          <p:cNvPr id="5" name="Picture 4"/>
          <p:cNvPicPr>
            <a:picLocks noChangeAspect="1"/>
          </p:cNvPicPr>
          <p:nvPr userDrawn="1"/>
        </p:nvPicPr>
        <p:blipFill>
          <a:blip r:embed="rId2"/>
          <a:stretch>
            <a:fillRect/>
          </a:stretch>
        </p:blipFill>
        <p:spPr>
          <a:xfrm>
            <a:off x="0" y="6219905"/>
            <a:ext cx="2200000" cy="638095"/>
          </a:xfrm>
          <a:prstGeom prst="rect">
            <a:avLst/>
          </a:prstGeom>
        </p:spPr>
      </p:pic>
    </p:spTree>
    <p:extLst>
      <p:ext uri="{BB962C8B-B14F-4D97-AF65-F5344CB8AC3E}">
        <p14:creationId xmlns:p14="http://schemas.microsoft.com/office/powerpoint/2010/main" val="4756169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alf Page Picture Right Red">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a:xfrm>
            <a:off x="6698" y="-1"/>
            <a:ext cx="6110690" cy="6158429"/>
          </a:xfrm>
        </p:spPr>
        <p:txBody>
          <a:bodyPr/>
          <a:lstStyle/>
          <a:p>
            <a:endParaRPr lang="en-US"/>
          </a:p>
        </p:txBody>
      </p:sp>
      <p:sp>
        <p:nvSpPr>
          <p:cNvPr id="2" name="Rectangle 1"/>
          <p:cNvSpPr/>
          <p:nvPr userDrawn="1"/>
        </p:nvSpPr>
        <p:spPr>
          <a:xfrm>
            <a:off x="6117388" y="-1"/>
            <a:ext cx="6081311" cy="61584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Placeholder 1"/>
          <p:cNvSpPr>
            <a:spLocks noGrp="1"/>
          </p:cNvSpPr>
          <p:nvPr>
            <p:ph type="title"/>
          </p:nvPr>
        </p:nvSpPr>
        <p:spPr>
          <a:xfrm>
            <a:off x="6450167" y="517793"/>
            <a:ext cx="5489382" cy="605927"/>
          </a:xfrm>
          <a:prstGeom prst="rect">
            <a:avLst/>
          </a:prstGeom>
        </p:spPr>
        <p:txBody>
          <a:bodyPr vert="horz" lIns="91440" tIns="45720" rIns="91440" bIns="45720" rtlCol="0" anchor="t">
            <a:normAutofit/>
          </a:bodyPr>
          <a:lstStyle>
            <a:lvl1pPr>
              <a:defRPr sz="3200">
                <a:solidFill>
                  <a:schemeClr val="bg1"/>
                </a:solidFill>
              </a:defRPr>
            </a:lvl1pPr>
          </a:lstStyle>
          <a:p>
            <a:r>
              <a:rPr lang="en-US" dirty="0" smtClean="0"/>
              <a:t>Click to edit Master title style</a:t>
            </a:r>
            <a:endParaRPr lang="en-US" dirty="0"/>
          </a:p>
        </p:txBody>
      </p:sp>
      <p:sp>
        <p:nvSpPr>
          <p:cNvPr id="7" name="Text Placeholder 14"/>
          <p:cNvSpPr>
            <a:spLocks noGrp="1"/>
          </p:cNvSpPr>
          <p:nvPr>
            <p:ph type="body" sz="quarter" idx="12" hasCustomPrompt="1"/>
          </p:nvPr>
        </p:nvSpPr>
        <p:spPr>
          <a:xfrm>
            <a:off x="6449862" y="1344613"/>
            <a:ext cx="4697110" cy="4427537"/>
          </a:xfrm>
        </p:spPr>
        <p:txBody>
          <a:bodyPr>
            <a:normAutofit/>
          </a:bodyPr>
          <a:lstStyle>
            <a:lvl1pPr marL="0" indent="0">
              <a:buNone/>
              <a:defRPr sz="1800" baseline="0">
                <a:solidFill>
                  <a:schemeClr val="bg1"/>
                </a:solidFill>
              </a:defRPr>
            </a:lvl1pPr>
            <a:lvl2pPr>
              <a:defRPr sz="1800"/>
            </a:lvl2pPr>
            <a:lvl3pPr>
              <a:defRPr sz="1800"/>
            </a:lvl3pPr>
            <a:lvl4pPr>
              <a:defRPr sz="1800"/>
            </a:lvl4pPr>
            <a:lvl5pPr>
              <a:defRPr sz="1800"/>
            </a:lvl5pPr>
          </a:lstStyle>
          <a:p>
            <a:pPr lvl="0"/>
            <a:r>
              <a:rPr lang="en-US" dirty="0" smtClean="0"/>
              <a:t>Click to edit text</a:t>
            </a:r>
            <a:endParaRPr lang="en-US" dirty="0"/>
          </a:p>
        </p:txBody>
      </p:sp>
      <p:sp>
        <p:nvSpPr>
          <p:cNvPr id="9" name="Isosceles Triangle 2"/>
          <p:cNvSpPr/>
          <p:nvPr userDrawn="1"/>
        </p:nvSpPr>
        <p:spPr>
          <a:xfrm rot="5400000">
            <a:off x="5805805" y="508625"/>
            <a:ext cx="330505" cy="312567"/>
          </a:xfrm>
          <a:custGeom>
            <a:avLst/>
            <a:gdLst>
              <a:gd name="connsiteX0" fmla="*/ 0 w 562301"/>
              <a:gd name="connsiteY0" fmla="*/ 484742 h 484742"/>
              <a:gd name="connsiteX1" fmla="*/ 281151 w 562301"/>
              <a:gd name="connsiteY1" fmla="*/ 0 h 484742"/>
              <a:gd name="connsiteX2" fmla="*/ 562301 w 562301"/>
              <a:gd name="connsiteY2" fmla="*/ 484742 h 484742"/>
              <a:gd name="connsiteX3" fmla="*/ 0 w 562301"/>
              <a:gd name="connsiteY3" fmla="*/ 484742 h 484742"/>
              <a:gd name="connsiteX0" fmla="*/ 0 w 562301"/>
              <a:gd name="connsiteY0" fmla="*/ 511440 h 511440"/>
              <a:gd name="connsiteX1" fmla="*/ 7498 w 562301"/>
              <a:gd name="connsiteY1" fmla="*/ 0 h 511440"/>
              <a:gd name="connsiteX2" fmla="*/ 562301 w 562301"/>
              <a:gd name="connsiteY2" fmla="*/ 511440 h 511440"/>
              <a:gd name="connsiteX3" fmla="*/ 0 w 562301"/>
              <a:gd name="connsiteY3" fmla="*/ 511440 h 511440"/>
              <a:gd name="connsiteX0" fmla="*/ 0 w 512243"/>
              <a:gd name="connsiteY0" fmla="*/ 511440 h 511440"/>
              <a:gd name="connsiteX1" fmla="*/ 7498 w 512243"/>
              <a:gd name="connsiteY1" fmla="*/ 0 h 511440"/>
              <a:gd name="connsiteX2" fmla="*/ 512243 w 512243"/>
              <a:gd name="connsiteY2" fmla="*/ 10856 h 511440"/>
              <a:gd name="connsiteX3" fmla="*/ 0 w 512243"/>
              <a:gd name="connsiteY3" fmla="*/ 511440 h 511440"/>
              <a:gd name="connsiteX0" fmla="*/ 0 w 512243"/>
              <a:gd name="connsiteY0" fmla="*/ 500584 h 500584"/>
              <a:gd name="connsiteX1" fmla="*/ 823 w 512243"/>
              <a:gd name="connsiteY1" fmla="*/ 12504 h 500584"/>
              <a:gd name="connsiteX2" fmla="*/ 512243 w 512243"/>
              <a:gd name="connsiteY2" fmla="*/ 0 h 500584"/>
              <a:gd name="connsiteX3" fmla="*/ 0 w 512243"/>
              <a:gd name="connsiteY3" fmla="*/ 500584 h 500584"/>
              <a:gd name="connsiteX0" fmla="*/ 0 w 508905"/>
              <a:gd name="connsiteY0" fmla="*/ 488080 h 488080"/>
              <a:gd name="connsiteX1" fmla="*/ 823 w 508905"/>
              <a:gd name="connsiteY1" fmla="*/ 0 h 488080"/>
              <a:gd name="connsiteX2" fmla="*/ 508905 w 508905"/>
              <a:gd name="connsiteY2" fmla="*/ 10857 h 488080"/>
              <a:gd name="connsiteX3" fmla="*/ 0 w 508905"/>
              <a:gd name="connsiteY3" fmla="*/ 488080 h 488080"/>
              <a:gd name="connsiteX0" fmla="*/ 0 w 522254"/>
              <a:gd name="connsiteY0" fmla="*/ 493909 h 493909"/>
              <a:gd name="connsiteX1" fmla="*/ 823 w 522254"/>
              <a:gd name="connsiteY1" fmla="*/ 5829 h 493909"/>
              <a:gd name="connsiteX2" fmla="*/ 522254 w 522254"/>
              <a:gd name="connsiteY2" fmla="*/ 0 h 493909"/>
              <a:gd name="connsiteX3" fmla="*/ 0 w 522254"/>
              <a:gd name="connsiteY3" fmla="*/ 493909 h 493909"/>
            </a:gdLst>
            <a:ahLst/>
            <a:cxnLst>
              <a:cxn ang="0">
                <a:pos x="connsiteX0" y="connsiteY0"/>
              </a:cxn>
              <a:cxn ang="0">
                <a:pos x="connsiteX1" y="connsiteY1"/>
              </a:cxn>
              <a:cxn ang="0">
                <a:pos x="connsiteX2" y="connsiteY2"/>
              </a:cxn>
              <a:cxn ang="0">
                <a:pos x="connsiteX3" y="connsiteY3"/>
              </a:cxn>
            </a:cxnLst>
            <a:rect l="l" t="t" r="r" b="b"/>
            <a:pathLst>
              <a:path w="522254" h="493909">
                <a:moveTo>
                  <a:pt x="0" y="493909"/>
                </a:moveTo>
                <a:cubicBezTo>
                  <a:pt x="274" y="331216"/>
                  <a:pt x="549" y="168522"/>
                  <a:pt x="823" y="5829"/>
                </a:cubicBezTo>
                <a:lnTo>
                  <a:pt x="522254" y="0"/>
                </a:lnTo>
                <a:lnTo>
                  <a:pt x="0" y="49390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80158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Page Header Pattern BG Red">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3790950" y="2514599"/>
            <a:ext cx="5925139" cy="838201"/>
          </a:xfrm>
          <a:prstGeom prst="rect">
            <a:avLst/>
          </a:prstGeom>
        </p:spPr>
        <p:txBody>
          <a:bodyPr vert="horz" lIns="91440" tIns="45720" rIns="91440" bIns="45720" rtlCol="0" anchor="t">
            <a:normAutofit/>
          </a:bodyPr>
          <a:lstStyle>
            <a:lvl1pPr algn="l">
              <a:defRPr sz="3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81228" y="3758679"/>
            <a:ext cx="6658983" cy="1112919"/>
          </a:xfrm>
          <a:prstGeom prst="rect">
            <a:avLst/>
          </a:prstGeo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376419014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age Header Pattern BG Gre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3790950" y="2514600"/>
            <a:ext cx="5925139" cy="780144"/>
          </a:xfrm>
          <a:prstGeom prst="rect">
            <a:avLst/>
          </a:prstGeom>
        </p:spPr>
        <p:txBody>
          <a:bodyPr vert="horz" lIns="91440" tIns="45720" rIns="91440" bIns="45720" rtlCol="0" anchor="t">
            <a:normAutofit/>
          </a:bodyPr>
          <a:lstStyle>
            <a:lvl1pPr algn="l">
              <a:defRPr sz="3200">
                <a:solidFill>
                  <a:schemeClr val="accent1"/>
                </a:solidFill>
              </a:defRPr>
            </a:lvl1pPr>
          </a:lstStyle>
          <a:p>
            <a:r>
              <a:rPr lang="en-US" dirty="0" smtClean="0"/>
              <a:t>Click to edit Master title style</a:t>
            </a:r>
            <a:endParaRPr lang="en-US" dirty="0"/>
          </a:p>
        </p:txBody>
      </p:sp>
      <p:sp>
        <p:nvSpPr>
          <p:cNvPr id="2" name="Rectangle 1"/>
          <p:cNvSpPr/>
          <p:nvPr userDrawn="1"/>
        </p:nvSpPr>
        <p:spPr>
          <a:xfrm>
            <a:off x="3788229" y="3244332"/>
            <a:ext cx="5936342" cy="369332"/>
          </a:xfrm>
          <a:prstGeom prst="rect">
            <a:avLst/>
          </a:prstGeom>
        </p:spPr>
        <p:txBody>
          <a:bodyPr wrap="square">
            <a:spAutoFit/>
          </a:bodyPr>
          <a:lstStyle/>
          <a:p>
            <a:r>
              <a:rPr lang="en-US" dirty="0" smtClean="0">
                <a:solidFill>
                  <a:schemeClr val="bg1"/>
                </a:solidFill>
              </a:rPr>
              <a:t>Local Admissions (EU)</a:t>
            </a:r>
            <a:endParaRPr lang="en-US" dirty="0"/>
          </a:p>
        </p:txBody>
      </p:sp>
      <p:sp>
        <p:nvSpPr>
          <p:cNvPr id="4" name="Subtitle 2"/>
          <p:cNvSpPr>
            <a:spLocks noGrp="1"/>
          </p:cNvSpPr>
          <p:nvPr>
            <p:ph type="subTitle" idx="1"/>
          </p:nvPr>
        </p:nvSpPr>
        <p:spPr>
          <a:xfrm>
            <a:off x="3781228" y="3758679"/>
            <a:ext cx="6658983" cy="1112919"/>
          </a:xfrm>
          <a:prstGeom prst="rect">
            <a:avLst/>
          </a:prstGeo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2331235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Page Table">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30513" y="517793"/>
            <a:ext cx="10087429" cy="605927"/>
          </a:xfrm>
          <a:prstGeom prst="rect">
            <a:avLst/>
          </a:prstGeom>
        </p:spPr>
        <p:txBody>
          <a:bodyPr vert="horz" lIns="91440" tIns="45720" rIns="91440" bIns="45720" rtlCol="0" anchor="t">
            <a:normAutofit/>
          </a:bodyPr>
          <a:lstStyle>
            <a:lvl1pPr>
              <a:defRPr sz="3200">
                <a:solidFill>
                  <a:schemeClr val="tx2"/>
                </a:solidFill>
              </a:defRPr>
            </a:lvl1pPr>
          </a:lstStyle>
          <a:p>
            <a:r>
              <a:rPr lang="en-US" dirty="0" smtClean="0"/>
              <a:t>Click to edit Master title style</a:t>
            </a:r>
            <a:endParaRPr lang="en-US" dirty="0"/>
          </a:p>
        </p:txBody>
      </p:sp>
      <p:sp>
        <p:nvSpPr>
          <p:cNvPr id="3" name="Table Placeholder 2"/>
          <p:cNvSpPr>
            <a:spLocks noGrp="1"/>
          </p:cNvSpPr>
          <p:nvPr>
            <p:ph type="tbl" sz="quarter" idx="13"/>
          </p:nvPr>
        </p:nvSpPr>
        <p:spPr>
          <a:xfrm>
            <a:off x="1045029" y="1863065"/>
            <a:ext cx="10043885" cy="3909085"/>
          </a:xfrm>
        </p:spPr>
        <p:txBody>
          <a:bodyPr/>
          <a:lstStyle/>
          <a:p>
            <a:endParaRPr lang="en-US" dirty="0"/>
          </a:p>
        </p:txBody>
      </p:sp>
      <p:cxnSp>
        <p:nvCxnSpPr>
          <p:cNvPr id="5" name="Straight Connector 4"/>
          <p:cNvCxnSpPr/>
          <p:nvPr userDrawn="1"/>
        </p:nvCxnSpPr>
        <p:spPr>
          <a:xfrm>
            <a:off x="1057275" y="1493392"/>
            <a:ext cx="100896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81588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l Page Chart">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45028" y="517793"/>
            <a:ext cx="10087429" cy="605927"/>
          </a:xfrm>
          <a:prstGeom prst="rect">
            <a:avLst/>
          </a:prstGeom>
        </p:spPr>
        <p:txBody>
          <a:bodyPr vert="horz" lIns="91440" tIns="45720" rIns="91440" bIns="45720" rtlCol="0" anchor="t">
            <a:normAutofit/>
          </a:bodyPr>
          <a:lstStyle>
            <a:lvl1pPr>
              <a:defRPr sz="3200">
                <a:solidFill>
                  <a:schemeClr val="tx2"/>
                </a:solidFill>
              </a:defRPr>
            </a:lvl1pPr>
          </a:lstStyle>
          <a:p>
            <a:r>
              <a:rPr lang="en-US" dirty="0" smtClean="0"/>
              <a:t>Click to edit Master title style</a:t>
            </a:r>
            <a:endParaRPr lang="en-US" dirty="0"/>
          </a:p>
        </p:txBody>
      </p:sp>
      <p:sp>
        <p:nvSpPr>
          <p:cNvPr id="4" name="Chart Placeholder 3"/>
          <p:cNvSpPr>
            <a:spLocks noGrp="1"/>
          </p:cNvSpPr>
          <p:nvPr>
            <p:ph type="chart" sz="quarter" idx="14"/>
          </p:nvPr>
        </p:nvSpPr>
        <p:spPr>
          <a:xfrm>
            <a:off x="1059543" y="1868557"/>
            <a:ext cx="10072914" cy="3903593"/>
          </a:xfrm>
        </p:spPr>
        <p:txBody>
          <a:bodyPr/>
          <a:lstStyle/>
          <a:p>
            <a:endParaRPr lang="en-US"/>
          </a:p>
        </p:txBody>
      </p:sp>
      <p:cxnSp>
        <p:nvCxnSpPr>
          <p:cNvPr id="5" name="Straight Connector 4"/>
          <p:cNvCxnSpPr/>
          <p:nvPr userDrawn="1"/>
        </p:nvCxnSpPr>
        <p:spPr>
          <a:xfrm>
            <a:off x="1057275" y="1493392"/>
            <a:ext cx="100896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13796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Page Picture">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a:xfrm>
            <a:off x="0" y="-1"/>
            <a:ext cx="12192001" cy="6158429"/>
          </a:xfrm>
        </p:spPr>
        <p:txBody>
          <a:bodyPr/>
          <a:lstStyle/>
          <a:p>
            <a:endParaRPr lang="en-US"/>
          </a:p>
        </p:txBody>
      </p:sp>
    </p:spTree>
    <p:extLst>
      <p:ext uri="{BB962C8B-B14F-4D97-AF65-F5344CB8AC3E}">
        <p14:creationId xmlns:p14="http://schemas.microsoft.com/office/powerpoint/2010/main" val="25266840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Picture Gallery Tiles">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3079269" cy="3109551"/>
          </a:xfrm>
        </p:spPr>
        <p:txBody>
          <a:bodyPr/>
          <a:lstStyle/>
          <a:p>
            <a:endParaRPr lang="en-US"/>
          </a:p>
        </p:txBody>
      </p:sp>
      <p:sp>
        <p:nvSpPr>
          <p:cNvPr id="7" name="Picture Placeholder 6"/>
          <p:cNvSpPr>
            <a:spLocks noGrp="1"/>
          </p:cNvSpPr>
          <p:nvPr>
            <p:ph type="pic" sz="quarter" idx="12"/>
          </p:nvPr>
        </p:nvSpPr>
        <p:spPr>
          <a:xfrm>
            <a:off x="1856437" y="3152050"/>
            <a:ext cx="4239564" cy="2999369"/>
          </a:xfrm>
        </p:spPr>
        <p:txBody>
          <a:bodyPr/>
          <a:lstStyle/>
          <a:p>
            <a:endParaRPr lang="en-US" dirty="0"/>
          </a:p>
        </p:txBody>
      </p:sp>
      <p:sp>
        <p:nvSpPr>
          <p:cNvPr id="9" name="Picture Placeholder 8"/>
          <p:cNvSpPr>
            <a:spLocks noGrp="1"/>
          </p:cNvSpPr>
          <p:nvPr>
            <p:ph type="pic" sz="quarter" idx="13"/>
          </p:nvPr>
        </p:nvSpPr>
        <p:spPr>
          <a:xfrm>
            <a:off x="1" y="3152050"/>
            <a:ext cx="1818414" cy="2999368"/>
          </a:xfrm>
        </p:spPr>
        <p:txBody>
          <a:bodyPr/>
          <a:lstStyle/>
          <a:p>
            <a:endParaRPr lang="en-US"/>
          </a:p>
        </p:txBody>
      </p:sp>
      <p:sp>
        <p:nvSpPr>
          <p:cNvPr id="11" name="Picture Placeholder 2"/>
          <p:cNvSpPr>
            <a:spLocks noGrp="1"/>
          </p:cNvSpPr>
          <p:nvPr>
            <p:ph type="pic" sz="quarter" idx="14"/>
          </p:nvPr>
        </p:nvSpPr>
        <p:spPr>
          <a:xfrm>
            <a:off x="6145975" y="3152051"/>
            <a:ext cx="3030559" cy="2999368"/>
          </a:xfrm>
        </p:spPr>
        <p:txBody>
          <a:bodyPr/>
          <a:lstStyle/>
          <a:p>
            <a:endParaRPr lang="en-US" dirty="0"/>
          </a:p>
        </p:txBody>
      </p:sp>
      <p:sp>
        <p:nvSpPr>
          <p:cNvPr id="12" name="Picture Placeholder 6"/>
          <p:cNvSpPr>
            <a:spLocks noGrp="1"/>
          </p:cNvSpPr>
          <p:nvPr>
            <p:ph type="pic" sz="quarter" idx="15"/>
          </p:nvPr>
        </p:nvSpPr>
        <p:spPr>
          <a:xfrm>
            <a:off x="3130674" y="0"/>
            <a:ext cx="4395305" cy="3109551"/>
          </a:xfrm>
        </p:spPr>
        <p:txBody>
          <a:bodyPr/>
          <a:lstStyle/>
          <a:p>
            <a:endParaRPr lang="en-US"/>
          </a:p>
        </p:txBody>
      </p:sp>
      <p:sp>
        <p:nvSpPr>
          <p:cNvPr id="13" name="Picture Placeholder 6"/>
          <p:cNvSpPr>
            <a:spLocks noGrp="1"/>
          </p:cNvSpPr>
          <p:nvPr>
            <p:ph type="pic" sz="quarter" idx="16"/>
          </p:nvPr>
        </p:nvSpPr>
        <p:spPr>
          <a:xfrm>
            <a:off x="7577384" y="0"/>
            <a:ext cx="4638519" cy="3109551"/>
          </a:xfrm>
        </p:spPr>
        <p:txBody>
          <a:bodyPr/>
          <a:lstStyle/>
          <a:p>
            <a:endParaRPr lang="en-US" dirty="0"/>
          </a:p>
        </p:txBody>
      </p:sp>
      <p:sp>
        <p:nvSpPr>
          <p:cNvPr id="14" name="Picture Placeholder 2"/>
          <p:cNvSpPr>
            <a:spLocks noGrp="1"/>
          </p:cNvSpPr>
          <p:nvPr>
            <p:ph type="pic" sz="quarter" idx="17"/>
          </p:nvPr>
        </p:nvSpPr>
        <p:spPr>
          <a:xfrm>
            <a:off x="9221844" y="3152050"/>
            <a:ext cx="2958203" cy="2989385"/>
          </a:xfrm>
        </p:spPr>
        <p:txBody>
          <a:bodyPr/>
          <a:lstStyle/>
          <a:p>
            <a:endParaRPr lang="en-US" dirty="0"/>
          </a:p>
        </p:txBody>
      </p:sp>
    </p:spTree>
    <p:extLst>
      <p:ext uri="{BB962C8B-B14F-4D97-AF65-F5344CB8AC3E}">
        <p14:creationId xmlns:p14="http://schemas.microsoft.com/office/powerpoint/2010/main" val="396660097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Page Media">
    <p:spTree>
      <p:nvGrpSpPr>
        <p:cNvPr id="1" name=""/>
        <p:cNvGrpSpPr/>
        <p:nvPr/>
      </p:nvGrpSpPr>
      <p:grpSpPr>
        <a:xfrm>
          <a:off x="0" y="0"/>
          <a:ext cx="0" cy="0"/>
          <a:chOff x="0" y="0"/>
          <a:chExt cx="0" cy="0"/>
        </a:xfrm>
      </p:grpSpPr>
      <p:sp>
        <p:nvSpPr>
          <p:cNvPr id="3" name="Media Placeholder 2"/>
          <p:cNvSpPr>
            <a:spLocks noGrp="1"/>
          </p:cNvSpPr>
          <p:nvPr>
            <p:ph type="media" sz="quarter" idx="10"/>
          </p:nvPr>
        </p:nvSpPr>
        <p:spPr>
          <a:xfrm>
            <a:off x="0" y="0"/>
            <a:ext cx="12192000" cy="6145213"/>
          </a:xfrm>
        </p:spPr>
        <p:txBody>
          <a:bodyPr/>
          <a:lstStyle/>
          <a:p>
            <a:endParaRPr lang="en-US"/>
          </a:p>
        </p:txBody>
      </p:sp>
    </p:spTree>
    <p:extLst>
      <p:ext uri="{BB962C8B-B14F-4D97-AF65-F5344CB8AC3E}">
        <p14:creationId xmlns:p14="http://schemas.microsoft.com/office/powerpoint/2010/main" val="16054774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Full Page Media">
    <p:spTree>
      <p:nvGrpSpPr>
        <p:cNvPr id="1" name=""/>
        <p:cNvGrpSpPr/>
        <p:nvPr/>
      </p:nvGrpSpPr>
      <p:grpSpPr>
        <a:xfrm>
          <a:off x="0" y="0"/>
          <a:ext cx="0" cy="0"/>
          <a:chOff x="0" y="0"/>
          <a:chExt cx="0" cy="0"/>
        </a:xfrm>
      </p:grpSpPr>
      <p:sp>
        <p:nvSpPr>
          <p:cNvPr id="6" name="SmartArt Placeholder 5"/>
          <p:cNvSpPr>
            <a:spLocks noGrp="1"/>
          </p:cNvSpPr>
          <p:nvPr>
            <p:ph type="dgm" sz="quarter" idx="10"/>
          </p:nvPr>
        </p:nvSpPr>
        <p:spPr>
          <a:xfrm>
            <a:off x="1949450" y="765175"/>
            <a:ext cx="8874125" cy="4271963"/>
          </a:xfrm>
        </p:spPr>
        <p:txBody>
          <a:bodyPr/>
          <a:lstStyle/>
          <a:p>
            <a:endParaRPr lang="en-US"/>
          </a:p>
        </p:txBody>
      </p:sp>
    </p:spTree>
    <p:extLst>
      <p:ext uri="{BB962C8B-B14F-4D97-AF65-F5344CB8AC3E}">
        <p14:creationId xmlns:p14="http://schemas.microsoft.com/office/powerpoint/2010/main" val="84831186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02835" y="961684"/>
            <a:ext cx="6307682" cy="4743377"/>
          </a:xfrm>
          <a:prstGeom prst="rect">
            <a:avLst/>
          </a:prstGeom>
        </p:spPr>
      </p:pic>
    </p:spTree>
    <p:extLst>
      <p:ext uri="{BB962C8B-B14F-4D97-AF65-F5344CB8AC3E}">
        <p14:creationId xmlns:p14="http://schemas.microsoft.com/office/powerpoint/2010/main" val="2005184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hoto BG">
    <p:spTree>
      <p:nvGrpSpPr>
        <p:cNvPr id="1" name=""/>
        <p:cNvGrpSpPr/>
        <p:nvPr/>
      </p:nvGrpSpPr>
      <p:grpSpPr>
        <a:xfrm>
          <a:off x="0" y="0"/>
          <a:ext cx="0" cy="0"/>
          <a:chOff x="0" y="0"/>
          <a:chExt cx="0" cy="0"/>
        </a:xfrm>
      </p:grpSpPr>
      <p:sp>
        <p:nvSpPr>
          <p:cNvPr id="7" name="Title 6"/>
          <p:cNvSpPr>
            <a:spLocks noGrp="1"/>
          </p:cNvSpPr>
          <p:nvPr>
            <p:ph type="title"/>
          </p:nvPr>
        </p:nvSpPr>
        <p:spPr>
          <a:xfrm>
            <a:off x="-1" y="4206240"/>
            <a:ext cx="12192001" cy="1129553"/>
          </a:xfrm>
          <a:prstGeom prst="rect">
            <a:avLst/>
          </a:prstGeom>
          <a:solidFill>
            <a:schemeClr val="tx2"/>
          </a:solidFill>
        </p:spPr>
        <p:txBody>
          <a:bodyPr anchor="ctr"/>
          <a:lstStyle>
            <a:lvl1pPr algn="ctr">
              <a:defRPr>
                <a:solidFill>
                  <a:schemeClr val="bg1"/>
                </a:solidFil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2721685" y="5529422"/>
            <a:ext cx="6658983" cy="1112919"/>
          </a:xfrm>
          <a:prstGeom prst="rect">
            <a:avLst/>
          </a:prstGeo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Picture Placeholder 5"/>
          <p:cNvSpPr>
            <a:spLocks noGrp="1"/>
          </p:cNvSpPr>
          <p:nvPr>
            <p:ph type="pic" sz="quarter" idx="10"/>
          </p:nvPr>
        </p:nvSpPr>
        <p:spPr>
          <a:xfrm>
            <a:off x="0" y="1"/>
            <a:ext cx="12192000" cy="4206238"/>
          </a:xfrm>
          <a:prstGeom prst="rect">
            <a:avLst/>
          </a:prstGeom>
        </p:spPr>
        <p:txBody>
          <a:bodyPr/>
          <a:lstStyle/>
          <a:p>
            <a:r>
              <a:rPr lang="en-US" dirty="0" smtClean="0"/>
              <a:t>Click icon to add picture</a:t>
            </a:r>
            <a:endParaRPr lang="en-US" dirty="0"/>
          </a:p>
        </p:txBody>
      </p:sp>
    </p:spTree>
    <p:extLst>
      <p:ext uri="{BB962C8B-B14F-4D97-AF65-F5344CB8AC3E}">
        <p14:creationId xmlns:p14="http://schemas.microsoft.com/office/powerpoint/2010/main" val="133341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BG Default">
    <p:spTree>
      <p:nvGrpSpPr>
        <p:cNvPr id="1" name=""/>
        <p:cNvGrpSpPr/>
        <p:nvPr/>
      </p:nvGrpSpPr>
      <p:grpSpPr>
        <a:xfrm>
          <a:off x="0" y="0"/>
          <a:ext cx="0" cy="0"/>
          <a:chOff x="0" y="0"/>
          <a:chExt cx="0" cy="0"/>
        </a:xfrm>
      </p:grpSpPr>
      <p:sp>
        <p:nvSpPr>
          <p:cNvPr id="7" name="Title 6"/>
          <p:cNvSpPr>
            <a:spLocks noGrp="1"/>
          </p:cNvSpPr>
          <p:nvPr>
            <p:ph type="title"/>
          </p:nvPr>
        </p:nvSpPr>
        <p:spPr>
          <a:xfrm>
            <a:off x="-1" y="4206240"/>
            <a:ext cx="12192001" cy="1129553"/>
          </a:xfrm>
          <a:prstGeom prst="rect">
            <a:avLst/>
          </a:prstGeom>
          <a:solidFill>
            <a:schemeClr val="tx2"/>
          </a:solidFill>
        </p:spPr>
        <p:txBody>
          <a:bodyPr anchor="ctr"/>
          <a:lstStyle>
            <a:lvl1pPr algn="ctr">
              <a:defRPr>
                <a:solidFill>
                  <a:schemeClr val="bg1"/>
                </a:solidFill>
              </a:defRPr>
            </a:lvl1pPr>
          </a:lstStyle>
          <a:p>
            <a:r>
              <a:rPr lang="en-US" dirty="0" smtClean="0"/>
              <a:t>Click to edit Master title style</a:t>
            </a:r>
            <a:endParaRPr lang="en-US" dirty="0"/>
          </a:p>
        </p:txBody>
      </p:sp>
      <p:sp>
        <p:nvSpPr>
          <p:cNvPr id="9" name="Subtitle 2"/>
          <p:cNvSpPr>
            <a:spLocks noGrp="1"/>
          </p:cNvSpPr>
          <p:nvPr>
            <p:ph type="subTitle" idx="1"/>
          </p:nvPr>
        </p:nvSpPr>
        <p:spPr>
          <a:xfrm>
            <a:off x="2721685" y="5529422"/>
            <a:ext cx="6658983" cy="1112919"/>
          </a:xfrm>
          <a:prstGeom prst="rect">
            <a:avLst/>
          </a:prstGeo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t="48015" b="-1"/>
          <a:stretch/>
        </p:blipFill>
        <p:spPr>
          <a:xfrm>
            <a:off x="0" y="0"/>
            <a:ext cx="12192001" cy="4218764"/>
          </a:xfrm>
          <a:prstGeom prst="rect">
            <a:avLst/>
          </a:prstGeom>
        </p:spPr>
      </p:pic>
    </p:spTree>
    <p:extLst>
      <p:ext uri="{BB962C8B-B14F-4D97-AF65-F5344CB8AC3E}">
        <p14:creationId xmlns:p14="http://schemas.microsoft.com/office/powerpoint/2010/main" val="122352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Light Grey BG">
    <p:spTree>
      <p:nvGrpSpPr>
        <p:cNvPr id="1" name=""/>
        <p:cNvGrpSpPr/>
        <p:nvPr/>
      </p:nvGrpSpPr>
      <p:grpSpPr>
        <a:xfrm>
          <a:off x="0" y="0"/>
          <a:ext cx="0" cy="0"/>
          <a:chOff x="0" y="0"/>
          <a:chExt cx="0" cy="0"/>
        </a:xfrm>
      </p:grpSpPr>
      <p:sp>
        <p:nvSpPr>
          <p:cNvPr id="7" name="Title 6"/>
          <p:cNvSpPr>
            <a:spLocks noGrp="1"/>
          </p:cNvSpPr>
          <p:nvPr>
            <p:ph type="title"/>
          </p:nvPr>
        </p:nvSpPr>
        <p:spPr>
          <a:xfrm>
            <a:off x="-1" y="0"/>
            <a:ext cx="12192001" cy="5335793"/>
          </a:xfrm>
          <a:prstGeom prst="rect">
            <a:avLst/>
          </a:prstGeom>
          <a:solidFill>
            <a:schemeClr val="bg2"/>
          </a:solidFill>
        </p:spPr>
        <p:txBody>
          <a:bodyPr anchor="ctr"/>
          <a:lstStyle>
            <a:lvl1pPr algn="ctr">
              <a:defRPr>
                <a:solidFill>
                  <a:schemeClr val="tx2"/>
                </a:solidFill>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0187" y="5336214"/>
            <a:ext cx="1104987" cy="1184171"/>
          </a:xfrm>
          <a:prstGeom prst="rect">
            <a:avLst/>
          </a:prstGeom>
        </p:spPr>
      </p:pic>
      <p:sp>
        <p:nvSpPr>
          <p:cNvPr id="5" name="Subtitle 2"/>
          <p:cNvSpPr>
            <a:spLocks noGrp="1"/>
          </p:cNvSpPr>
          <p:nvPr>
            <p:ph type="subTitle" idx="1"/>
          </p:nvPr>
        </p:nvSpPr>
        <p:spPr>
          <a:xfrm>
            <a:off x="2770672" y="3076687"/>
            <a:ext cx="6605195" cy="1655762"/>
          </a:xfrm>
          <a:prstGeom prst="rect">
            <a:avLst/>
          </a:prstGeo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1157210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 Bulletpoints">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30514" y="517793"/>
            <a:ext cx="10087429" cy="701407"/>
          </a:xfrm>
          <a:prstGeom prst="rect">
            <a:avLst/>
          </a:prstGeom>
        </p:spPr>
        <p:txBody>
          <a:bodyPr vert="horz" lIns="91440" tIns="45720" rIns="91440" bIns="45720" rtlCol="0" anchor="t">
            <a:normAutofit/>
          </a:bodyPr>
          <a:lstStyle>
            <a:lvl1pPr algn="l">
              <a:defRPr sz="3200">
                <a:solidFill>
                  <a:schemeClr val="tx2"/>
                </a:solidFill>
              </a:defRPr>
            </a:lvl1pPr>
          </a:lstStyle>
          <a:p>
            <a:r>
              <a:rPr lang="en-US" dirty="0" smtClean="0"/>
              <a:t>Click to edit Master title style</a:t>
            </a:r>
            <a:endParaRPr lang="en-US" dirty="0"/>
          </a:p>
        </p:txBody>
      </p:sp>
      <p:sp>
        <p:nvSpPr>
          <p:cNvPr id="4" name="Text Placeholder 3"/>
          <p:cNvSpPr>
            <a:spLocks noGrp="1"/>
          </p:cNvSpPr>
          <p:nvPr>
            <p:ph type="body" sz="quarter" idx="10" hasCustomPrompt="1"/>
          </p:nvPr>
        </p:nvSpPr>
        <p:spPr>
          <a:xfrm>
            <a:off x="1045030" y="2161949"/>
            <a:ext cx="10072914" cy="1960109"/>
          </a:xfrm>
        </p:spPr>
        <p:txBody>
          <a:bodyPr>
            <a:normAutofit/>
          </a:bodyPr>
          <a:lstStyle>
            <a:lvl1pPr marL="342900" indent="-342900">
              <a:buFontTx/>
              <a:buBlip>
                <a:blip r:embed="rId2"/>
              </a:buBlip>
              <a:defRPr sz="2400" baseline="0"/>
            </a:lvl1pPr>
            <a:lvl2pPr marL="685800" indent="-228600">
              <a:buFontTx/>
              <a:buBlip>
                <a:blip r:embed="rId3"/>
              </a:buBlip>
              <a:defRPr sz="1800"/>
            </a:lvl2pPr>
          </a:lstStyle>
          <a:p>
            <a:pPr lvl="0"/>
            <a:r>
              <a:rPr lang="en-US" sz="2000" dirty="0" smtClean="0"/>
              <a:t>Bullet point</a:t>
            </a:r>
          </a:p>
          <a:p>
            <a:pPr lvl="0"/>
            <a:r>
              <a:rPr lang="en-US" sz="2000" dirty="0" smtClean="0"/>
              <a:t>Bullet point</a:t>
            </a:r>
          </a:p>
          <a:p>
            <a:pPr lvl="0"/>
            <a:r>
              <a:rPr lang="en-US" sz="2000" dirty="0" smtClean="0"/>
              <a:t>Bullet point</a:t>
            </a:r>
          </a:p>
          <a:p>
            <a:pPr lvl="0"/>
            <a:endParaRPr lang="en-US" dirty="0"/>
          </a:p>
        </p:txBody>
      </p:sp>
      <p:cxnSp>
        <p:nvCxnSpPr>
          <p:cNvPr id="3" name="Straight Connector 2"/>
          <p:cNvCxnSpPr/>
          <p:nvPr userDrawn="1"/>
        </p:nvCxnSpPr>
        <p:spPr>
          <a:xfrm>
            <a:off x="1057275" y="1553028"/>
            <a:ext cx="100896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5390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 Page Picture Right">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a:xfrm>
            <a:off x="6081311" y="-1"/>
            <a:ext cx="6110690" cy="6158429"/>
          </a:xfrm>
        </p:spPr>
        <p:txBody>
          <a:bodyPr/>
          <a:lstStyle/>
          <a:p>
            <a:endParaRPr lang="en-US"/>
          </a:p>
        </p:txBody>
      </p:sp>
      <p:sp>
        <p:nvSpPr>
          <p:cNvPr id="13" name="Title Placeholder 1"/>
          <p:cNvSpPr>
            <a:spLocks noGrp="1"/>
          </p:cNvSpPr>
          <p:nvPr>
            <p:ph type="title"/>
          </p:nvPr>
        </p:nvSpPr>
        <p:spPr>
          <a:xfrm>
            <a:off x="1016000" y="517793"/>
            <a:ext cx="5080000" cy="605927"/>
          </a:xfrm>
          <a:prstGeom prst="rect">
            <a:avLst/>
          </a:prstGeom>
        </p:spPr>
        <p:txBody>
          <a:bodyPr vert="horz" lIns="91440" tIns="45720" rIns="91440" bIns="45720" rtlCol="0" anchor="t">
            <a:normAutofit/>
          </a:bodyPr>
          <a:lstStyle>
            <a:lvl1pPr>
              <a:defRPr sz="3200">
                <a:solidFill>
                  <a:schemeClr val="tx2"/>
                </a:solidFill>
              </a:defRPr>
            </a:lvl1pPr>
          </a:lstStyle>
          <a:p>
            <a:r>
              <a:rPr lang="en-US" dirty="0" smtClean="0"/>
              <a:t>Click to edit Master title style</a:t>
            </a:r>
            <a:endParaRPr lang="en-US" dirty="0"/>
          </a:p>
        </p:txBody>
      </p:sp>
      <p:sp>
        <p:nvSpPr>
          <p:cNvPr id="15" name="Text Placeholder 14"/>
          <p:cNvSpPr>
            <a:spLocks noGrp="1"/>
          </p:cNvSpPr>
          <p:nvPr>
            <p:ph type="body" sz="quarter" idx="12" hasCustomPrompt="1"/>
          </p:nvPr>
        </p:nvSpPr>
        <p:spPr>
          <a:xfrm>
            <a:off x="1030514" y="1344613"/>
            <a:ext cx="4789261" cy="4427537"/>
          </a:xfrm>
        </p:spPr>
        <p:txBody>
          <a:bodyPr>
            <a:normAutofit/>
          </a:bodyPr>
          <a:lstStyle>
            <a:lvl1pPr marL="0" indent="0">
              <a:buNone/>
              <a:defRPr sz="1800" baseline="0"/>
            </a:lvl1pPr>
            <a:lvl2pPr>
              <a:defRPr sz="1800"/>
            </a:lvl2pPr>
            <a:lvl3pPr>
              <a:defRPr sz="1800"/>
            </a:lvl3pPr>
            <a:lvl4pPr>
              <a:defRPr sz="1800"/>
            </a:lvl4pPr>
            <a:lvl5pPr>
              <a:defRPr sz="1800"/>
            </a:lvl5pPr>
          </a:lstStyle>
          <a:p>
            <a:pPr lvl="0"/>
            <a:r>
              <a:rPr lang="en-US" dirty="0" smtClean="0"/>
              <a:t>Click to edit text</a:t>
            </a:r>
            <a:endParaRPr lang="en-US" dirty="0"/>
          </a:p>
        </p:txBody>
      </p:sp>
    </p:spTree>
    <p:extLst>
      <p:ext uri="{BB962C8B-B14F-4D97-AF65-F5344CB8AC3E}">
        <p14:creationId xmlns:p14="http://schemas.microsoft.com/office/powerpoint/2010/main" val="3223075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alf Page Texture Right">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30514" y="517793"/>
            <a:ext cx="5065486" cy="605927"/>
          </a:xfrm>
          <a:prstGeom prst="rect">
            <a:avLst/>
          </a:prstGeom>
        </p:spPr>
        <p:txBody>
          <a:bodyPr vert="horz" lIns="91440" tIns="45720" rIns="91440" bIns="45720" rtlCol="0" anchor="t">
            <a:normAutofit/>
          </a:bodyPr>
          <a:lstStyle>
            <a:lvl1pPr>
              <a:defRPr sz="3200">
                <a:solidFill>
                  <a:schemeClr val="tx2"/>
                </a:solidFill>
              </a:defRPr>
            </a:lvl1pPr>
          </a:lstStyle>
          <a:p>
            <a:r>
              <a:rPr lang="en-US" dirty="0" smtClean="0"/>
              <a:t>Click to edit Master title style</a:t>
            </a:r>
            <a:endParaRPr lang="en-US" dirty="0"/>
          </a:p>
        </p:txBody>
      </p:sp>
      <p:sp>
        <p:nvSpPr>
          <p:cNvPr id="15" name="Text Placeholder 14"/>
          <p:cNvSpPr>
            <a:spLocks noGrp="1"/>
          </p:cNvSpPr>
          <p:nvPr>
            <p:ph type="body" sz="quarter" idx="12" hasCustomPrompt="1"/>
          </p:nvPr>
        </p:nvSpPr>
        <p:spPr>
          <a:xfrm>
            <a:off x="1030514" y="1344613"/>
            <a:ext cx="4789261" cy="4427537"/>
          </a:xfrm>
        </p:spPr>
        <p:txBody>
          <a:bodyPr>
            <a:normAutofit/>
          </a:bodyPr>
          <a:lstStyle>
            <a:lvl1pPr marL="0" indent="0">
              <a:buNone/>
              <a:defRPr sz="1800" baseline="0"/>
            </a:lvl1pPr>
            <a:lvl2pPr>
              <a:defRPr sz="1800"/>
            </a:lvl2pPr>
            <a:lvl3pPr>
              <a:defRPr sz="1800"/>
            </a:lvl3pPr>
            <a:lvl4pPr>
              <a:defRPr sz="1800"/>
            </a:lvl4pPr>
            <a:lvl5pPr>
              <a:defRPr sz="1800"/>
            </a:lvl5pPr>
          </a:lstStyle>
          <a:p>
            <a:pPr lvl="0"/>
            <a:r>
              <a:rPr lang="en-US" dirty="0" smtClean="0"/>
              <a:t>Click to edit text</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6038851" y="1"/>
            <a:ext cx="6153150" cy="6153150"/>
          </a:xfrm>
          <a:prstGeom prst="rect">
            <a:avLst/>
          </a:prstGeom>
        </p:spPr>
      </p:pic>
    </p:spTree>
    <p:extLst>
      <p:ext uri="{BB962C8B-B14F-4D97-AF65-F5344CB8AC3E}">
        <p14:creationId xmlns:p14="http://schemas.microsoft.com/office/powerpoint/2010/main" val="32175008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Page Text">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45028" y="517793"/>
            <a:ext cx="10101943" cy="605927"/>
          </a:xfrm>
          <a:prstGeom prst="rect">
            <a:avLst/>
          </a:prstGeom>
        </p:spPr>
        <p:txBody>
          <a:bodyPr vert="horz" lIns="91440" tIns="45720" rIns="91440" bIns="45720" rtlCol="0" anchor="t">
            <a:normAutofit/>
          </a:bodyPr>
          <a:lstStyle>
            <a:lvl1pPr>
              <a:defRPr sz="3200">
                <a:solidFill>
                  <a:schemeClr val="tx2"/>
                </a:solidFill>
              </a:defRPr>
            </a:lvl1pPr>
          </a:lstStyle>
          <a:p>
            <a:r>
              <a:rPr lang="en-US" dirty="0" smtClean="0"/>
              <a:t>Click to edit Master title style</a:t>
            </a:r>
            <a:endParaRPr lang="en-US" dirty="0"/>
          </a:p>
        </p:txBody>
      </p:sp>
      <p:sp>
        <p:nvSpPr>
          <p:cNvPr id="15" name="Text Placeholder 14"/>
          <p:cNvSpPr>
            <a:spLocks noGrp="1"/>
          </p:cNvSpPr>
          <p:nvPr>
            <p:ph type="body" sz="quarter" idx="12" hasCustomPrompt="1"/>
          </p:nvPr>
        </p:nvSpPr>
        <p:spPr>
          <a:xfrm>
            <a:off x="1030514" y="1863065"/>
            <a:ext cx="10101943" cy="3909085"/>
          </a:xfrm>
        </p:spPr>
        <p:txBody>
          <a:bodyPr numCol="2">
            <a:normAutofit/>
          </a:bodyPr>
          <a:lstStyle>
            <a:lvl1pPr marL="0" indent="0">
              <a:buNone/>
              <a:defRPr sz="1800" baseline="0"/>
            </a:lvl1pPr>
            <a:lvl2pPr>
              <a:defRPr sz="1800"/>
            </a:lvl2pPr>
            <a:lvl3pPr>
              <a:defRPr sz="1800"/>
            </a:lvl3pPr>
            <a:lvl4pPr>
              <a:defRPr sz="1800"/>
            </a:lvl4pPr>
            <a:lvl5pPr>
              <a:defRPr sz="1800"/>
            </a:lvl5pPr>
          </a:lstStyle>
          <a:p>
            <a:pPr lvl="0"/>
            <a:r>
              <a:rPr lang="en-US" dirty="0" smtClean="0"/>
              <a:t>Click to edit text</a:t>
            </a:r>
            <a:endParaRPr lang="en-US" dirty="0"/>
          </a:p>
        </p:txBody>
      </p:sp>
      <p:cxnSp>
        <p:nvCxnSpPr>
          <p:cNvPr id="5" name="Straight Connector 4"/>
          <p:cNvCxnSpPr/>
          <p:nvPr userDrawn="1"/>
        </p:nvCxnSpPr>
        <p:spPr>
          <a:xfrm>
            <a:off x="1057275" y="1493392"/>
            <a:ext cx="100896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5480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Bulletpoints">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1030514" y="517793"/>
            <a:ext cx="10087429" cy="605927"/>
          </a:xfrm>
          <a:prstGeom prst="rect">
            <a:avLst/>
          </a:prstGeom>
        </p:spPr>
        <p:txBody>
          <a:bodyPr vert="horz" lIns="91440" tIns="45720" rIns="91440" bIns="45720" rtlCol="0" anchor="t">
            <a:normAutofit/>
          </a:bodyPr>
          <a:lstStyle>
            <a:lvl1pPr algn="l">
              <a:defRPr sz="3200">
                <a:solidFill>
                  <a:schemeClr val="tx2"/>
                </a:solidFill>
              </a:defRPr>
            </a:lvl1pPr>
          </a:lstStyle>
          <a:p>
            <a:r>
              <a:rPr lang="en-US" dirty="0" smtClean="0"/>
              <a:t>Click to edit Master title style</a:t>
            </a:r>
            <a:endParaRPr lang="en-US" dirty="0"/>
          </a:p>
        </p:txBody>
      </p:sp>
      <p:sp>
        <p:nvSpPr>
          <p:cNvPr id="5" name="Text Placeholder 4"/>
          <p:cNvSpPr>
            <a:spLocks noGrp="1"/>
          </p:cNvSpPr>
          <p:nvPr>
            <p:ph type="body" sz="quarter" idx="10" hasCustomPrompt="1"/>
          </p:nvPr>
        </p:nvSpPr>
        <p:spPr>
          <a:xfrm>
            <a:off x="1045030" y="1959429"/>
            <a:ext cx="10072914" cy="3817484"/>
          </a:xfrm>
        </p:spPr>
        <p:txBody>
          <a:bodyPr>
            <a:normAutofit/>
          </a:bodyPr>
          <a:lstStyle>
            <a:lvl1pPr marL="285750" marR="0" indent="-285750" algn="l" defTabSz="914400" rtl="0" eaLnBrk="1" fontAlgn="auto" latinLnBrk="0" hangingPunct="1">
              <a:lnSpc>
                <a:spcPct val="90000"/>
              </a:lnSpc>
              <a:spcBef>
                <a:spcPts val="1000"/>
              </a:spcBef>
              <a:spcAft>
                <a:spcPts val="0"/>
              </a:spcAft>
              <a:buClrTx/>
              <a:buSzTx/>
              <a:buFontTx/>
              <a:buBlip>
                <a:blip r:embed="rId2"/>
              </a:buBlip>
              <a:tabLst/>
              <a:defRPr sz="2400"/>
            </a:lvl1pPr>
            <a:lvl2pPr marL="685800" indent="-228600">
              <a:buFontTx/>
              <a:buBlip>
                <a:blip r:embed="rId3"/>
              </a:buBlip>
              <a:defRPr sz="2100"/>
            </a:lvl2pPr>
            <a:lvl3pPr marL="1143000" indent="-228600">
              <a:buFontTx/>
              <a:buBlip>
                <a:blip r:embed="rId3"/>
              </a:buBlip>
              <a:defRPr sz="1800"/>
            </a:lvl3pPr>
            <a:lvl4pPr marL="1600200" indent="-228600">
              <a:buFontTx/>
              <a:buBlip>
                <a:blip r:embed="rId3"/>
              </a:buBlip>
              <a:defRPr sz="1600"/>
            </a:lvl4pPr>
            <a:lvl5pPr marL="2057400" indent="-228600">
              <a:buFontTx/>
              <a:buBlip>
                <a:blip r:embed="rId3"/>
              </a:buBlip>
              <a:defRPr sz="16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Click to edit text</a:t>
            </a:r>
          </a:p>
          <a:p>
            <a:pPr lvl="0"/>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1057275" y="1553028"/>
            <a:ext cx="100896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4"/>
          <a:stretch>
            <a:fillRect/>
          </a:stretch>
        </p:blipFill>
        <p:spPr>
          <a:xfrm>
            <a:off x="99147" y="6207873"/>
            <a:ext cx="2200000" cy="638095"/>
          </a:xfrm>
          <a:prstGeom prst="rect">
            <a:avLst/>
          </a:prstGeom>
        </p:spPr>
      </p:pic>
    </p:spTree>
    <p:extLst>
      <p:ext uri="{BB962C8B-B14F-4D97-AF65-F5344CB8AC3E}">
        <p14:creationId xmlns:p14="http://schemas.microsoft.com/office/powerpoint/2010/main" val="26072926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image" Target="../media/image5.png"/><Relationship Id="rId2" Type="http://schemas.openxmlformats.org/officeDocument/2006/relationships/slideLayout" Target="../slideLayouts/slideLayout6.xml"/><Relationship Id="rId16"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6"/>
          <p:cNvSpPr txBox="1">
            <a:spLocks/>
          </p:cNvSpPr>
          <p:nvPr userDrawn="1"/>
        </p:nvSpPr>
        <p:spPr>
          <a:xfrm>
            <a:off x="-1" y="4206240"/>
            <a:ext cx="12192001" cy="1129553"/>
          </a:xfrm>
          <a:prstGeom prst="rect">
            <a:avLst/>
          </a:prstGeom>
          <a:solidFill>
            <a:schemeClr val="tx2"/>
          </a:solidFill>
        </p:spPr>
        <p:txBody>
          <a:bodyPr anchor="ctr"/>
          <a:lst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US" dirty="0"/>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280187" y="5335793"/>
            <a:ext cx="1104988" cy="1184172"/>
          </a:xfrm>
          <a:prstGeom prst="rect">
            <a:avLst/>
          </a:prstGeom>
        </p:spPr>
      </p:pic>
      <p:sp>
        <p:nvSpPr>
          <p:cNvPr id="6" name="Subtitle 2"/>
          <p:cNvSpPr txBox="1">
            <a:spLocks/>
          </p:cNvSpPr>
          <p:nvPr userDrawn="1"/>
        </p:nvSpPr>
        <p:spPr>
          <a:xfrm>
            <a:off x="2721685" y="5529422"/>
            <a:ext cx="6658983" cy="1112919"/>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21342735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5028" y="365125"/>
            <a:ext cx="1007291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16000" y="1825625"/>
            <a:ext cx="10130971"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171572"/>
            <a:ext cx="12192000" cy="68103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9820339" y="6355543"/>
            <a:ext cx="2150406" cy="335128"/>
          </a:xfrm>
          <a:prstGeom prst="rect">
            <a:avLst/>
          </a:prstGeom>
        </p:spPr>
      </p:pic>
    </p:spTree>
    <p:extLst>
      <p:ext uri="{BB962C8B-B14F-4D97-AF65-F5344CB8AC3E}">
        <p14:creationId xmlns:p14="http://schemas.microsoft.com/office/powerpoint/2010/main" val="4058811859"/>
      </p:ext>
    </p:extLst>
  </p:cSld>
  <p:clrMap bg1="lt1" tx1="dk1" bg2="lt2" tx2="dk2" accent1="accent1" accent2="accent2" accent3="accent3" accent4="accent4" accent5="accent5" accent6="accent6" hlink="hlink" folHlink="folHlink"/>
  <p:sldLayoutIdLst>
    <p:sldLayoutId id="2147483665" r:id="rId1"/>
    <p:sldLayoutId id="2147483654" r:id="rId2"/>
    <p:sldLayoutId id="2147483668" r:id="rId3"/>
    <p:sldLayoutId id="2147483664" r:id="rId4"/>
    <p:sldLayoutId id="2147483669" r:id="rId5"/>
    <p:sldLayoutId id="2147483658" r:id="rId6"/>
    <p:sldLayoutId id="2147483666" r:id="rId7"/>
    <p:sldLayoutId id="2147483667" r:id="rId8"/>
    <p:sldLayoutId id="2147483656" r:id="rId9"/>
    <p:sldLayoutId id="2147483657" r:id="rId10"/>
    <p:sldLayoutId id="2147483655" r:id="rId11"/>
    <p:sldLayoutId id="2147483663" r:id="rId12"/>
    <p:sldLayoutId id="2147483661" r:id="rId13"/>
    <p:sldLayoutId id="2147483662" r:id="rId14"/>
    <p:sldLayoutId id="2147483670" r:id="rId15"/>
  </p:sldLayoutIdLs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hyperlink" Target="mailto:Angelides.p@unic.ac.cy"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title"/>
          </p:nvPr>
        </p:nvSpPr>
        <p:spPr/>
        <p:txBody>
          <a:bodyPr/>
          <a:lstStyle/>
          <a:p>
            <a:r>
              <a:rPr lang="en-US" sz="3200" b="1" dirty="0" smtClean="0">
                <a:latin typeface="Garamond" panose="02020404030301010803" pitchFamily="18" charset="0"/>
                <a:ea typeface="+mn-ea"/>
                <a:cs typeface="+mn-cs"/>
              </a:rPr>
              <a:t>Eurodiplomats</a:t>
            </a:r>
            <a:br>
              <a:rPr lang="en-US" sz="3200" b="1" dirty="0" smtClean="0">
                <a:latin typeface="Garamond" panose="02020404030301010803" pitchFamily="18" charset="0"/>
                <a:ea typeface="+mn-ea"/>
                <a:cs typeface="+mn-cs"/>
              </a:rPr>
            </a:br>
            <a:r>
              <a:rPr lang="en-US" sz="3200" b="1" dirty="0" smtClean="0">
                <a:latin typeface="Garamond" panose="02020404030301010803" pitchFamily="18" charset="0"/>
                <a:ea typeface="+mn-ea"/>
                <a:cs typeface="+mn-cs"/>
              </a:rPr>
              <a:t>March 2021</a:t>
            </a:r>
            <a:endParaRPr lang="en-US" sz="3200" b="1" dirty="0">
              <a:latin typeface="Garamond" panose="02020404030301010803" pitchFamily="18" charset="0"/>
              <a:ea typeface="+mn-ea"/>
              <a:cs typeface="+mn-cs"/>
            </a:endParaRPr>
          </a:p>
        </p:txBody>
      </p:sp>
      <p:sp>
        <p:nvSpPr>
          <p:cNvPr id="4" name="Subtitle 2"/>
          <p:cNvSpPr txBox="1">
            <a:spLocks/>
          </p:cNvSpPr>
          <p:nvPr/>
        </p:nvSpPr>
        <p:spPr>
          <a:xfrm>
            <a:off x="2793401" y="3680031"/>
            <a:ext cx="6605195" cy="770049"/>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en-US" b="1" dirty="0" smtClean="0">
                <a:solidFill>
                  <a:schemeClr val="bg1"/>
                </a:solidFill>
                <a:latin typeface="Garamond" panose="02020404030301010803" pitchFamily="18" charset="0"/>
              </a:rPr>
              <a:t>Panayiotis Angelides</a:t>
            </a:r>
            <a:r>
              <a:rPr lang="en-US" b="1" dirty="0">
                <a:solidFill>
                  <a:schemeClr val="bg1"/>
                </a:solidFill>
                <a:latin typeface="Garamond" panose="02020404030301010803" pitchFamily="18" charset="0"/>
              </a:rPr>
              <a:t/>
            </a:r>
            <a:br>
              <a:rPr lang="en-US" b="1" dirty="0">
                <a:solidFill>
                  <a:schemeClr val="bg1"/>
                </a:solidFill>
                <a:latin typeface="Garamond" panose="02020404030301010803" pitchFamily="18" charset="0"/>
              </a:rPr>
            </a:br>
            <a:endParaRPr lang="el-GR" b="1" dirty="0">
              <a:solidFill>
                <a:srgbClr val="FFFF00"/>
              </a:solidFill>
              <a:latin typeface="Garamond" panose="02020404030301010803" pitchFamily="18" charset="0"/>
            </a:endParaRPr>
          </a:p>
          <a:p>
            <a:endParaRPr lang="en-US"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433531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3. INTELLECTUAL OUTPUTS (2/2)</a:t>
            </a:r>
          </a:p>
        </p:txBody>
      </p:sp>
      <p:sp>
        <p:nvSpPr>
          <p:cNvPr id="3" name="Text Placeholder 2"/>
          <p:cNvSpPr>
            <a:spLocks noGrp="1"/>
          </p:cNvSpPr>
          <p:nvPr>
            <p:ph type="body" sz="quarter" idx="10"/>
          </p:nvPr>
        </p:nvSpPr>
        <p:spPr/>
        <p:txBody>
          <a:bodyPr>
            <a:normAutofit/>
          </a:bodyPr>
          <a:lstStyle/>
          <a:p>
            <a:pPr marL="114300" lvl="0" indent="0" algn="just">
              <a:lnSpc>
                <a:spcPct val="80000"/>
              </a:lnSpc>
              <a:buNone/>
            </a:pPr>
            <a:r>
              <a:rPr lang="en-US" sz="2200" dirty="0">
                <a:latin typeface="Garamond" panose="02020404030301010803" pitchFamily="18" charset="0"/>
              </a:rPr>
              <a:t>SUPPORTING DOCUMENTS</a:t>
            </a:r>
          </a:p>
          <a:p>
            <a:pPr marL="114300" lvl="0" indent="0" algn="just">
              <a:lnSpc>
                <a:spcPct val="80000"/>
              </a:lnSpc>
              <a:buNone/>
            </a:pPr>
            <a:r>
              <a:rPr lang="en-US" sz="2200" dirty="0">
                <a:latin typeface="Garamond" panose="02020404030301010803" pitchFamily="18" charset="0"/>
              </a:rPr>
              <a:t>1. Proof that the IO has been realized and it is of acceptable  quality:</a:t>
            </a:r>
          </a:p>
          <a:p>
            <a:pPr marL="533400" lvl="0" indent="-419100" algn="just">
              <a:lnSpc>
                <a:spcPct val="80000"/>
              </a:lnSpc>
            </a:pPr>
            <a:r>
              <a:rPr lang="en-US" sz="2200" dirty="0">
                <a:latin typeface="Garamond" panose="02020404030301010803" pitchFamily="18" charset="0"/>
              </a:rPr>
              <a:t>uploaded in the </a:t>
            </a:r>
            <a:r>
              <a:rPr lang="en-US" sz="2200" dirty="0" err="1">
                <a:latin typeface="Garamond" panose="02020404030301010803" pitchFamily="18" charset="0"/>
              </a:rPr>
              <a:t>E+Project</a:t>
            </a:r>
            <a:r>
              <a:rPr lang="en-US" sz="2200" dirty="0">
                <a:latin typeface="Garamond" panose="02020404030301010803" pitchFamily="18" charset="0"/>
              </a:rPr>
              <a:t> Results Platform (material available for checks)</a:t>
            </a:r>
          </a:p>
          <a:p>
            <a:pPr marL="114300" lvl="0" indent="0" algn="just">
              <a:lnSpc>
                <a:spcPct val="80000"/>
              </a:lnSpc>
              <a:buNone/>
            </a:pPr>
            <a:r>
              <a:rPr lang="en-US" sz="2200" dirty="0">
                <a:latin typeface="Garamond" panose="02020404030301010803" pitchFamily="18" charset="0"/>
              </a:rPr>
              <a:t>2. Time sheets per person:</a:t>
            </a:r>
          </a:p>
          <a:p>
            <a:pPr marL="533400" lvl="0" indent="-419100" algn="just">
              <a:lnSpc>
                <a:spcPct val="80000"/>
              </a:lnSpc>
            </a:pPr>
            <a:r>
              <a:rPr lang="en-US" sz="2200" dirty="0">
                <a:latin typeface="Garamond" panose="02020404030301010803" pitchFamily="18" charset="0"/>
              </a:rPr>
              <a:t>signed by employees and employers/legal representative</a:t>
            </a:r>
          </a:p>
          <a:p>
            <a:pPr marL="533400" lvl="0" indent="-419100" algn="just">
              <a:lnSpc>
                <a:spcPct val="80000"/>
              </a:lnSpc>
            </a:pPr>
            <a:r>
              <a:rPr lang="en-US" sz="2200" dirty="0">
                <a:latin typeface="Garamond" panose="02020404030301010803" pitchFamily="18" charset="0"/>
              </a:rPr>
              <a:t>name, category of staff, dates, total number of days,  reference to IO</a:t>
            </a:r>
          </a:p>
          <a:p>
            <a:pPr marL="114300" lvl="0" indent="0" algn="just">
              <a:lnSpc>
                <a:spcPct val="80000"/>
              </a:lnSpc>
              <a:buNone/>
            </a:pPr>
            <a:r>
              <a:rPr lang="en-US" sz="2200" dirty="0">
                <a:latin typeface="Garamond" panose="02020404030301010803" pitchFamily="18" charset="0"/>
              </a:rPr>
              <a:t>3. Proof of the nature of the relationship between the person and the beneficiary concerned </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1602788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4. MULTIPLIER EVENTS (1/2)</a:t>
            </a: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Only ME associated with approved IOs</a:t>
            </a:r>
          </a:p>
          <a:p>
            <a:pPr marL="533400" lvl="0" indent="-419100" algn="just">
              <a:lnSpc>
                <a:spcPct val="80000"/>
              </a:lnSpc>
            </a:pPr>
            <a:r>
              <a:rPr lang="en-US" sz="2200" dirty="0">
                <a:latin typeface="Garamond" panose="02020404030301010803" pitchFamily="18" charset="0"/>
              </a:rPr>
              <a:t>If an approved IO is not developed its respective ME is  not eligible</a:t>
            </a:r>
          </a:p>
          <a:p>
            <a:pPr marL="533400" lvl="0" indent="-419100" algn="just">
              <a:lnSpc>
                <a:spcPct val="80000"/>
              </a:lnSpc>
            </a:pPr>
            <a:r>
              <a:rPr lang="en-US" sz="2200" dirty="0">
                <a:latin typeface="Garamond" panose="02020404030301010803" pitchFamily="18" charset="0"/>
              </a:rPr>
              <a:t>Only participants from </a:t>
            </a:r>
            <a:r>
              <a:rPr lang="en-US" sz="2200" dirty="0" err="1">
                <a:latin typeface="Garamond" panose="02020404030301010803" pitchFamily="18" charset="0"/>
              </a:rPr>
              <a:t>organisations</a:t>
            </a:r>
            <a:r>
              <a:rPr lang="en-US" sz="2200" dirty="0">
                <a:latin typeface="Garamond" panose="02020404030301010803" pitchFamily="18" charset="0"/>
              </a:rPr>
              <a:t> other than the  beneficiaries can be counted up for the number of  persons (locals and  internationals)</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3658440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4. MULTIPLIER EVENTS (2/2)</a:t>
            </a:r>
          </a:p>
        </p:txBody>
      </p:sp>
      <p:sp>
        <p:nvSpPr>
          <p:cNvPr id="3" name="Text Placeholder 2"/>
          <p:cNvSpPr>
            <a:spLocks noGrp="1"/>
          </p:cNvSpPr>
          <p:nvPr>
            <p:ph type="body" sz="quarter" idx="10"/>
          </p:nvPr>
        </p:nvSpPr>
        <p:spPr/>
        <p:txBody>
          <a:bodyPr>
            <a:normAutofit/>
          </a:bodyPr>
          <a:lstStyle/>
          <a:p>
            <a:pPr marL="114300" lvl="0" indent="0" algn="just">
              <a:lnSpc>
                <a:spcPct val="80000"/>
              </a:lnSpc>
              <a:buNone/>
            </a:pPr>
            <a:r>
              <a:rPr lang="en-US" sz="2200" dirty="0" smtClean="0">
                <a:latin typeface="Garamond" panose="02020404030301010803" pitchFamily="18" charset="0"/>
              </a:rPr>
              <a:t>SUPPORTING DOCUMENTS</a:t>
            </a:r>
            <a:endParaRPr lang="en-US" sz="2200" dirty="0">
              <a:latin typeface="Garamond" panose="02020404030301010803" pitchFamily="18" charset="0"/>
            </a:endParaRPr>
          </a:p>
          <a:p>
            <a:pPr marL="114300" lvl="0" indent="0" algn="just">
              <a:lnSpc>
                <a:spcPct val="80000"/>
              </a:lnSpc>
              <a:buNone/>
            </a:pPr>
            <a:r>
              <a:rPr lang="en-US" sz="2200" dirty="0" smtClean="0">
                <a:latin typeface="Garamond" panose="02020404030301010803" pitchFamily="18" charset="0"/>
              </a:rPr>
              <a:t>1. Agenda </a:t>
            </a:r>
            <a:r>
              <a:rPr lang="en-US" sz="2200" dirty="0">
                <a:latin typeface="Garamond" panose="02020404030301010803" pitchFamily="18" charset="0"/>
              </a:rPr>
              <a:t>of the ME</a:t>
            </a:r>
          </a:p>
          <a:p>
            <a:pPr marL="114300" lvl="0" indent="0" algn="just">
              <a:lnSpc>
                <a:spcPct val="80000"/>
              </a:lnSpc>
              <a:buNone/>
            </a:pPr>
            <a:r>
              <a:rPr lang="en-US" sz="2200" dirty="0" smtClean="0">
                <a:latin typeface="Garamond" panose="02020404030301010803" pitchFamily="18" charset="0"/>
              </a:rPr>
              <a:t>2. Participants </a:t>
            </a:r>
            <a:r>
              <a:rPr lang="en-US" sz="2200" dirty="0">
                <a:latin typeface="Garamond" panose="02020404030301010803" pitchFamily="18" charset="0"/>
              </a:rPr>
              <a:t>list signed by hosting institution:</a:t>
            </a:r>
          </a:p>
          <a:p>
            <a:pPr marL="533400" lvl="0" indent="-419100" algn="just">
              <a:lnSpc>
                <a:spcPct val="80000"/>
              </a:lnSpc>
            </a:pPr>
            <a:r>
              <a:rPr lang="en-US" sz="2200" dirty="0">
                <a:latin typeface="Garamond" panose="02020404030301010803" pitchFamily="18" charset="0"/>
              </a:rPr>
              <a:t>title, date, place of the ME</a:t>
            </a:r>
          </a:p>
          <a:p>
            <a:pPr marL="533400" lvl="0" indent="-419100" algn="just">
              <a:lnSpc>
                <a:spcPct val="80000"/>
              </a:lnSpc>
            </a:pPr>
            <a:r>
              <a:rPr lang="en-US" sz="2200" dirty="0">
                <a:latin typeface="Garamond" panose="02020404030301010803" pitchFamily="18" charset="0"/>
              </a:rPr>
              <a:t>participants name, email, address, signature</a:t>
            </a:r>
          </a:p>
          <a:p>
            <a:pPr marL="533400" lvl="0" indent="-419100" algn="just">
              <a:lnSpc>
                <a:spcPct val="80000"/>
              </a:lnSpc>
            </a:pPr>
            <a:r>
              <a:rPr lang="en-US" sz="2200" dirty="0">
                <a:latin typeface="Garamond" panose="02020404030301010803" pitchFamily="18" charset="0"/>
              </a:rPr>
              <a:t>name and address of their </a:t>
            </a:r>
            <a:r>
              <a:rPr lang="en-US" sz="2200" dirty="0" err="1">
                <a:latin typeface="Garamond" panose="02020404030301010803" pitchFamily="18" charset="0"/>
              </a:rPr>
              <a:t>organisation</a:t>
            </a:r>
            <a:endParaRPr lang="en-US" sz="2200" dirty="0">
              <a:latin typeface="Garamond" panose="02020404030301010803" pitchFamily="18" charset="0"/>
            </a:endParaRP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1608972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514" y="517793"/>
            <a:ext cx="10087430" cy="981823"/>
          </a:xfrm>
        </p:spPr>
        <p:txBody>
          <a:bodyPr>
            <a:noAutofit/>
          </a:bodyPr>
          <a:lstStyle/>
          <a:p>
            <a:r>
              <a:rPr lang="en-US" b="1" dirty="0">
                <a:solidFill>
                  <a:srgbClr val="C00000"/>
                </a:solidFill>
                <a:latin typeface="Garamond" panose="02020404030301010803" pitchFamily="18" charset="0"/>
              </a:rPr>
              <a:t>5. LEARNING TEACHING TRAINING ACTIVITIES (1/3)</a:t>
            </a:r>
          </a:p>
        </p:txBody>
      </p:sp>
      <p:sp>
        <p:nvSpPr>
          <p:cNvPr id="3" name="Text Placeholder 2"/>
          <p:cNvSpPr>
            <a:spLocks noGrp="1"/>
          </p:cNvSpPr>
          <p:nvPr>
            <p:ph type="body" sz="quarter" idx="10"/>
          </p:nvPr>
        </p:nvSpPr>
        <p:spPr>
          <a:xfrm>
            <a:off x="1045030" y="1959428"/>
            <a:ext cx="10072914" cy="4087803"/>
          </a:xfrm>
        </p:spPr>
        <p:txBody>
          <a:bodyPr>
            <a:normAutofit/>
          </a:bodyPr>
          <a:lstStyle/>
          <a:p>
            <a:pPr marL="114300" lvl="0" indent="0" algn="just">
              <a:lnSpc>
                <a:spcPct val="80000"/>
              </a:lnSpc>
              <a:buNone/>
            </a:pPr>
            <a:r>
              <a:rPr lang="en-US" sz="2200" dirty="0">
                <a:latin typeface="Garamond" panose="02020404030301010803" pitchFamily="18" charset="0"/>
              </a:rPr>
              <a:t>WHO CAN </a:t>
            </a:r>
            <a:r>
              <a:rPr lang="en-US" sz="2200" dirty="0" smtClean="0">
                <a:latin typeface="Garamond" panose="02020404030301010803" pitchFamily="18" charset="0"/>
              </a:rPr>
              <a:t>PARTICIPATE</a:t>
            </a:r>
            <a:endParaRPr lang="en-US" sz="2200" dirty="0">
              <a:latin typeface="Garamond" panose="02020404030301010803" pitchFamily="18" charset="0"/>
            </a:endParaRPr>
          </a:p>
          <a:p>
            <a:pPr marL="533400" lvl="0" indent="-419100" algn="just">
              <a:lnSpc>
                <a:spcPct val="80000"/>
              </a:lnSpc>
            </a:pPr>
            <a:r>
              <a:rPr lang="en-US" sz="2200" dirty="0">
                <a:latin typeface="Garamond" panose="02020404030301010803" pitchFamily="18" charset="0"/>
              </a:rPr>
              <a:t>Persons who have a direct link with beneficiary organizations (coordinator &amp; partners):</a:t>
            </a:r>
          </a:p>
          <a:p>
            <a:pPr marL="933450" lvl="1" indent="-419100" algn="just">
              <a:lnSpc>
                <a:spcPct val="80000"/>
              </a:lnSpc>
            </a:pPr>
            <a:r>
              <a:rPr lang="en-US" sz="2000" dirty="0" smtClean="0">
                <a:latin typeface="Garamond" panose="02020404030301010803" pitchFamily="18" charset="0"/>
              </a:rPr>
              <a:t>Staff </a:t>
            </a:r>
            <a:r>
              <a:rPr lang="en-US" sz="2000" dirty="0">
                <a:latin typeface="Garamond" panose="02020404030301010803" pitchFamily="18" charset="0"/>
              </a:rPr>
              <a:t>of beneficiary organizations (Professors, teachers,  trainers and educational administrative staff employed at a  participating </a:t>
            </a:r>
            <a:r>
              <a:rPr lang="en-US" sz="2000" dirty="0" err="1">
                <a:latin typeface="Garamond" panose="02020404030301010803" pitchFamily="18" charset="0"/>
              </a:rPr>
              <a:t>organisation</a:t>
            </a:r>
            <a:r>
              <a:rPr lang="en-US" sz="2000" dirty="0">
                <a:latin typeface="Garamond" panose="02020404030301010803" pitchFamily="18" charset="0"/>
              </a:rPr>
              <a:t>)</a:t>
            </a:r>
          </a:p>
          <a:p>
            <a:pPr marL="933450" lvl="1" indent="-419100" algn="just">
              <a:lnSpc>
                <a:spcPct val="80000"/>
              </a:lnSpc>
            </a:pPr>
            <a:r>
              <a:rPr lang="en-US" sz="2000" dirty="0" smtClean="0">
                <a:latin typeface="Garamond" panose="02020404030301010803" pitchFamily="18" charset="0"/>
              </a:rPr>
              <a:t>Learners</a:t>
            </a:r>
            <a:r>
              <a:rPr lang="en-US" sz="2000" dirty="0">
                <a:latin typeface="Garamond" panose="02020404030301010803" pitchFamily="18" charset="0"/>
              </a:rPr>
              <a:t>: Students of HEI, Apprentices, VET students, adult  learners, pupils of any age accompanied by school staff (pupils participating in short term exchanges)</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1198686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514" y="517793"/>
            <a:ext cx="10087429" cy="1006207"/>
          </a:xfrm>
        </p:spPr>
        <p:txBody>
          <a:bodyPr>
            <a:noAutofit/>
          </a:bodyPr>
          <a:lstStyle/>
          <a:p>
            <a:r>
              <a:rPr lang="en-US" b="1" dirty="0">
                <a:solidFill>
                  <a:srgbClr val="C00000"/>
                </a:solidFill>
                <a:latin typeface="Garamond" panose="02020404030301010803" pitchFamily="18" charset="0"/>
              </a:rPr>
              <a:t>5. LEARNING TEACHING TRAINING ACTIVITIES (2/3)</a:t>
            </a:r>
          </a:p>
        </p:txBody>
      </p:sp>
      <p:sp>
        <p:nvSpPr>
          <p:cNvPr id="3" name="Text Placeholder 2"/>
          <p:cNvSpPr>
            <a:spLocks noGrp="1"/>
          </p:cNvSpPr>
          <p:nvPr>
            <p:ph type="body" sz="quarter" idx="10"/>
          </p:nvPr>
        </p:nvSpPr>
        <p:spPr>
          <a:xfrm>
            <a:off x="1045030" y="1959428"/>
            <a:ext cx="10072914" cy="4112187"/>
          </a:xfrm>
        </p:spPr>
        <p:txBody>
          <a:bodyPr>
            <a:normAutofit/>
          </a:bodyPr>
          <a:lstStyle/>
          <a:p>
            <a:pPr marL="533400" lvl="0" indent="-419100" algn="just">
              <a:lnSpc>
                <a:spcPct val="80000"/>
              </a:lnSpc>
            </a:pPr>
            <a:r>
              <a:rPr lang="en-US" sz="2200" dirty="0">
                <a:latin typeface="Garamond" panose="02020404030301010803" pitchFamily="18" charset="0"/>
              </a:rPr>
              <a:t>Travel and Subsistence costs are separate</a:t>
            </a:r>
          </a:p>
          <a:p>
            <a:pPr marL="533400" lvl="0" indent="-419100" algn="just">
              <a:lnSpc>
                <a:spcPct val="80000"/>
              </a:lnSpc>
            </a:pPr>
            <a:r>
              <a:rPr lang="en-US" sz="2200" dirty="0">
                <a:latin typeface="Garamond" panose="02020404030301010803" pitchFamily="18" charset="0"/>
              </a:rPr>
              <a:t>The eligible minimum duration of mobility activities is the  minimum duration of the activity excluding travel</a:t>
            </a:r>
          </a:p>
          <a:p>
            <a:pPr marL="533400" lvl="0" indent="-419100" algn="just">
              <a:lnSpc>
                <a:spcPct val="80000"/>
              </a:lnSpc>
            </a:pPr>
            <a:r>
              <a:rPr lang="en-US" sz="2200" dirty="0">
                <a:latin typeface="Garamond" panose="02020404030301010803" pitchFamily="18" charset="0"/>
              </a:rPr>
              <a:t>1 or 2 travel days may be eligible for funding within individual if requested (1 day before the beginning of the activity and 1 following  the last day of the activity)</a:t>
            </a:r>
          </a:p>
          <a:p>
            <a:pPr marL="533400" lvl="0" indent="-419100" algn="just">
              <a:lnSpc>
                <a:spcPct val="80000"/>
              </a:lnSpc>
            </a:pPr>
            <a:r>
              <a:rPr lang="en-US" sz="2200" dirty="0">
                <a:latin typeface="Garamond" panose="02020404030301010803" pitchFamily="18" charset="0"/>
              </a:rPr>
              <a:t>Travel Support to participants within the same country is eligible  if the distance between the place of departure and place of  arrival is at least 10km (online distance calculator) and more  than 2 different </a:t>
            </a:r>
            <a:r>
              <a:rPr lang="en-US" sz="2200" dirty="0" err="1">
                <a:latin typeface="Garamond" panose="02020404030301010803" pitchFamily="18" charset="0"/>
              </a:rPr>
              <a:t>Programme</a:t>
            </a:r>
            <a:r>
              <a:rPr lang="en-US" sz="2200" dirty="0">
                <a:latin typeface="Garamond" panose="02020404030301010803" pitchFamily="18" charset="0"/>
              </a:rPr>
              <a:t> countries participate in the LTT</a:t>
            </a:r>
          </a:p>
          <a:p>
            <a:pPr marL="533400" lvl="0" indent="-419100" algn="just">
              <a:lnSpc>
                <a:spcPct val="80000"/>
              </a:lnSpc>
            </a:pPr>
            <a:r>
              <a:rPr lang="en-US" sz="2200" dirty="0">
                <a:latin typeface="Garamond" panose="02020404030301010803" pitchFamily="18" charset="0"/>
              </a:rPr>
              <a:t>The activities take place at the place of the hosting organization</a:t>
            </a:r>
          </a:p>
          <a:p>
            <a:pPr marL="114300" lvl="0" indent="0" algn="ctr">
              <a:lnSpc>
                <a:spcPct val="80000"/>
              </a:lnSpc>
              <a:buNone/>
            </a:pPr>
            <a:endParaRPr lang="en-US" sz="2200" dirty="0" smtClean="0">
              <a:latin typeface="Garamond" panose="02020404030301010803" pitchFamily="18" charset="0"/>
            </a:endParaRPr>
          </a:p>
          <a:p>
            <a:pPr marL="114300" lvl="0" indent="0" algn="ctr">
              <a:lnSpc>
                <a:spcPct val="80000"/>
              </a:lnSpc>
              <a:buNone/>
            </a:pPr>
            <a:r>
              <a:rPr lang="en-US" sz="2200" dirty="0" smtClean="0">
                <a:latin typeface="Garamond" panose="02020404030301010803" pitchFamily="18" charset="0"/>
              </a:rPr>
              <a:t>* </a:t>
            </a:r>
            <a:r>
              <a:rPr lang="en-US" sz="2200" dirty="0">
                <a:latin typeface="Garamond" panose="02020404030301010803" pitchFamily="18" charset="0"/>
              </a:rPr>
              <a:t>Place of departure: the place of the sending </a:t>
            </a:r>
            <a:r>
              <a:rPr lang="en-US" sz="2200" dirty="0" err="1">
                <a:latin typeface="Garamond" panose="02020404030301010803" pitchFamily="18" charset="0"/>
              </a:rPr>
              <a:t>organisation</a:t>
            </a:r>
            <a:r>
              <a:rPr lang="en-US" sz="2200" dirty="0">
                <a:latin typeface="Garamond" panose="02020404030301010803" pitchFamily="18" charset="0"/>
              </a:rPr>
              <a:t>  Place of arrival: place of the hosting </a:t>
            </a:r>
            <a:r>
              <a:rPr lang="en-US" sz="2200" dirty="0" err="1">
                <a:latin typeface="Garamond" panose="02020404030301010803" pitchFamily="18" charset="0"/>
              </a:rPr>
              <a:t>organisation</a:t>
            </a:r>
            <a:endParaRPr lang="en-US" sz="2200" dirty="0">
              <a:latin typeface="Garamond" panose="02020404030301010803" pitchFamily="18" charset="0"/>
            </a:endParaRP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3069360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514" y="517793"/>
            <a:ext cx="10087429" cy="981823"/>
          </a:xfrm>
        </p:spPr>
        <p:txBody>
          <a:bodyPr>
            <a:noAutofit/>
          </a:bodyPr>
          <a:lstStyle/>
          <a:p>
            <a:r>
              <a:rPr lang="en-US" b="1" dirty="0">
                <a:solidFill>
                  <a:srgbClr val="C00000"/>
                </a:solidFill>
                <a:latin typeface="Garamond" panose="02020404030301010803" pitchFamily="18" charset="0"/>
              </a:rPr>
              <a:t>5. LEARNING TEACHING TRAINING ACTIVITIES (3/3)</a:t>
            </a:r>
          </a:p>
        </p:txBody>
      </p:sp>
      <p:sp>
        <p:nvSpPr>
          <p:cNvPr id="3" name="Text Placeholder 2"/>
          <p:cNvSpPr>
            <a:spLocks noGrp="1"/>
          </p:cNvSpPr>
          <p:nvPr>
            <p:ph type="body" sz="quarter" idx="10"/>
          </p:nvPr>
        </p:nvSpPr>
        <p:spPr/>
        <p:txBody>
          <a:bodyPr>
            <a:normAutofit/>
          </a:bodyPr>
          <a:lstStyle/>
          <a:p>
            <a:pPr marL="114300" lvl="0" indent="0" algn="just">
              <a:lnSpc>
                <a:spcPct val="80000"/>
              </a:lnSpc>
              <a:buNone/>
            </a:pPr>
            <a:r>
              <a:rPr lang="en-US" sz="2200" dirty="0">
                <a:latin typeface="Garamond" panose="02020404030301010803" pitchFamily="18" charset="0"/>
              </a:rPr>
              <a:t>SUPPORTING DOCUMENTS</a:t>
            </a:r>
          </a:p>
          <a:p>
            <a:pPr marL="533400" lvl="0" indent="-419100" algn="just">
              <a:lnSpc>
                <a:spcPct val="80000"/>
              </a:lnSpc>
            </a:pPr>
            <a:r>
              <a:rPr lang="en-US" sz="2200" dirty="0" smtClean="0">
                <a:latin typeface="Garamond" panose="02020404030301010803" pitchFamily="18" charset="0"/>
              </a:rPr>
              <a:t>Certificate </a:t>
            </a:r>
            <a:r>
              <a:rPr lang="en-US" sz="2200" dirty="0">
                <a:latin typeface="Garamond" panose="02020404030301010803" pitchFamily="18" charset="0"/>
              </a:rPr>
              <a:t>of participation issued and signed by  the receiving institution specifying:</a:t>
            </a:r>
          </a:p>
          <a:p>
            <a:pPr marL="933450" lvl="1" indent="-419100" algn="just">
              <a:lnSpc>
                <a:spcPct val="80000"/>
              </a:lnSpc>
            </a:pPr>
            <a:r>
              <a:rPr lang="en-US" sz="2000" dirty="0">
                <a:latin typeface="Garamond" panose="02020404030301010803" pitchFamily="18" charset="0"/>
              </a:rPr>
              <a:t>the name of the participant</a:t>
            </a:r>
          </a:p>
          <a:p>
            <a:pPr marL="933450" lvl="1" indent="-419100" algn="just">
              <a:lnSpc>
                <a:spcPct val="80000"/>
              </a:lnSpc>
            </a:pPr>
            <a:r>
              <a:rPr lang="en-US" sz="2000" dirty="0">
                <a:latin typeface="Garamond" panose="02020404030301010803" pitchFamily="18" charset="0"/>
              </a:rPr>
              <a:t>the purpose of the activity</a:t>
            </a:r>
          </a:p>
          <a:p>
            <a:pPr marL="933450" lvl="1" indent="-419100" algn="just">
              <a:lnSpc>
                <a:spcPct val="80000"/>
              </a:lnSpc>
            </a:pPr>
            <a:r>
              <a:rPr lang="en-US" sz="2000" dirty="0">
                <a:latin typeface="Garamond" panose="02020404030301010803" pitchFamily="18" charset="0"/>
              </a:rPr>
              <a:t>starting and end date</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2682916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6. SPECIAL NEEDS</a:t>
            </a: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For participation in LTTs &amp;TPMs</a:t>
            </a:r>
          </a:p>
          <a:p>
            <a:pPr marL="533400" lvl="0" indent="-419100" algn="just">
              <a:lnSpc>
                <a:spcPct val="80000"/>
              </a:lnSpc>
            </a:pPr>
            <a:r>
              <a:rPr lang="en-US" sz="2200" dirty="0">
                <a:latin typeface="Garamond" panose="02020404030301010803" pitchFamily="18" charset="0"/>
              </a:rPr>
              <a:t>Support on the basis of real costs for participants with  special needs and accompanying persons</a:t>
            </a:r>
          </a:p>
          <a:p>
            <a:pPr marL="533400" lvl="0" indent="-419100" algn="just">
              <a:lnSpc>
                <a:spcPct val="80000"/>
              </a:lnSpc>
            </a:pPr>
            <a:r>
              <a:rPr lang="en-US" sz="2200" dirty="0">
                <a:latin typeface="Garamond" panose="02020404030301010803" pitchFamily="18" charset="0"/>
              </a:rPr>
              <a:t>Includes all costs and all means of travel from the point  of origin to the point of destination (including travel  from/to the airport to/from the hotel)</a:t>
            </a:r>
          </a:p>
          <a:p>
            <a:pPr marL="533400" lvl="0" indent="-419100" algn="just">
              <a:lnSpc>
                <a:spcPct val="80000"/>
              </a:lnSpc>
            </a:pPr>
            <a:r>
              <a:rPr lang="en-US" sz="2200" dirty="0">
                <a:latin typeface="Garamond" panose="02020404030301010803" pitchFamily="18" charset="0"/>
              </a:rPr>
              <a:t>100% of the eligible costs actually incurred  </a:t>
            </a:r>
            <a:endParaRPr lang="en-US" sz="2200" dirty="0" smtClean="0">
              <a:latin typeface="Garamond" panose="02020404030301010803" pitchFamily="18" charset="0"/>
            </a:endParaRPr>
          </a:p>
          <a:p>
            <a:pPr marL="533400" lvl="0" indent="-419100" algn="just">
              <a:lnSpc>
                <a:spcPct val="80000"/>
              </a:lnSpc>
            </a:pPr>
            <a:r>
              <a:rPr lang="en-US" sz="2200" dirty="0" smtClean="0">
                <a:latin typeface="Garamond" panose="02020404030301010803" pitchFamily="18" charset="0"/>
              </a:rPr>
              <a:t>Reporting</a:t>
            </a:r>
            <a:r>
              <a:rPr lang="en-US" sz="2200" dirty="0">
                <a:latin typeface="Garamond" panose="02020404030301010803" pitchFamily="18" charset="0"/>
              </a:rPr>
              <a:t>	and receipts needed only for additional  expenses</a:t>
            </a:r>
          </a:p>
          <a:p>
            <a:pPr marL="114300" lvl="0" indent="0" algn="just">
              <a:lnSpc>
                <a:spcPct val="80000"/>
              </a:lnSpc>
              <a:buNone/>
            </a:pPr>
            <a:endParaRPr lang="en-US" sz="2200" dirty="0">
              <a:latin typeface="Garamond" panose="02020404030301010803" pitchFamily="18" charset="0"/>
            </a:endParaRPr>
          </a:p>
        </p:txBody>
      </p:sp>
    </p:spTree>
    <p:extLst>
      <p:ext uri="{BB962C8B-B14F-4D97-AF65-F5344CB8AC3E}">
        <p14:creationId xmlns:p14="http://schemas.microsoft.com/office/powerpoint/2010/main" val="2393372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7. EXCEPTIONAL COSTS</a:t>
            </a: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Sub-contracting of goods and services that cannot be  provided by beneficiaries themselves</a:t>
            </a:r>
          </a:p>
          <a:p>
            <a:pPr marL="533400" lvl="0" indent="-419100" algn="just">
              <a:lnSpc>
                <a:spcPct val="80000"/>
              </a:lnSpc>
            </a:pPr>
            <a:r>
              <a:rPr lang="en-US" sz="2200" dirty="0">
                <a:latin typeface="Garamond" panose="02020404030301010803" pitchFamily="18" charset="0"/>
              </a:rPr>
              <a:t>Depreciation costs of equipment purchased (no office  equipment)</a:t>
            </a:r>
          </a:p>
          <a:p>
            <a:pPr marL="533400" lvl="0" indent="-419100" algn="just">
              <a:lnSpc>
                <a:spcPct val="80000"/>
              </a:lnSpc>
            </a:pPr>
            <a:r>
              <a:rPr lang="en-US" sz="2200" dirty="0">
                <a:latin typeface="Garamond" panose="02020404030301010803" pitchFamily="18" charset="0"/>
              </a:rPr>
              <a:t>In the case of equipment purchase/rental/ lease only  the amount corresponding to the share of time of the  use of the equipment of the project can be claimed  </a:t>
            </a:r>
            <a:endParaRPr lang="en-US" sz="2200" dirty="0" smtClean="0">
              <a:latin typeface="Garamond" panose="02020404030301010803" pitchFamily="18" charset="0"/>
            </a:endParaRPr>
          </a:p>
          <a:p>
            <a:pPr marL="533400" lvl="0" indent="-419100" algn="just">
              <a:lnSpc>
                <a:spcPct val="80000"/>
              </a:lnSpc>
            </a:pPr>
            <a:r>
              <a:rPr lang="en-US" sz="2200" dirty="0" smtClean="0">
                <a:latin typeface="Garamond" panose="02020404030301010803" pitchFamily="18" charset="0"/>
              </a:rPr>
              <a:t>75</a:t>
            </a:r>
            <a:r>
              <a:rPr lang="en-US" sz="2200" dirty="0">
                <a:latin typeface="Garamond" panose="02020404030301010803" pitchFamily="18" charset="0"/>
              </a:rPr>
              <a:t>% of the eligible costs actually incurred</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905625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7. EXCEPTIONAL COSTS</a:t>
            </a:r>
          </a:p>
        </p:txBody>
      </p:sp>
      <p:sp>
        <p:nvSpPr>
          <p:cNvPr id="3" name="Text Placeholder 2"/>
          <p:cNvSpPr>
            <a:spLocks noGrp="1"/>
          </p:cNvSpPr>
          <p:nvPr>
            <p:ph type="body" sz="quarter" idx="10"/>
          </p:nvPr>
        </p:nvSpPr>
        <p:spPr/>
        <p:txBody>
          <a:bodyPr>
            <a:normAutofit/>
          </a:bodyPr>
          <a:lstStyle/>
          <a:p>
            <a:pPr marL="114300" lvl="0" indent="0" algn="just">
              <a:lnSpc>
                <a:spcPct val="80000"/>
              </a:lnSpc>
              <a:buNone/>
            </a:pPr>
            <a:r>
              <a:rPr lang="en-US" sz="2200" dirty="0">
                <a:latin typeface="Garamond" panose="02020404030301010803" pitchFamily="18" charset="0"/>
              </a:rPr>
              <a:t>SUPPORTING DOCUMENTS</a:t>
            </a:r>
          </a:p>
          <a:p>
            <a:pPr marL="533400" lvl="0" indent="-419100" algn="just">
              <a:lnSpc>
                <a:spcPct val="80000"/>
              </a:lnSpc>
            </a:pPr>
            <a:r>
              <a:rPr lang="en-US" sz="2200" dirty="0">
                <a:latin typeface="Garamond" panose="02020404030301010803" pitchFamily="18" charset="0"/>
              </a:rPr>
              <a:t>All supporting documents required at final report stage  </a:t>
            </a:r>
            <a:endParaRPr lang="en-US" sz="2200" dirty="0" smtClean="0">
              <a:latin typeface="Garamond" panose="02020404030301010803" pitchFamily="18" charset="0"/>
            </a:endParaRPr>
          </a:p>
          <a:p>
            <a:pPr marL="533400" lvl="0" indent="-419100" algn="just">
              <a:lnSpc>
                <a:spcPct val="80000"/>
              </a:lnSpc>
            </a:pPr>
            <a:r>
              <a:rPr lang="en-US" sz="2200" dirty="0" smtClean="0">
                <a:latin typeface="Garamond" panose="02020404030301010803" pitchFamily="18" charset="0"/>
              </a:rPr>
              <a:t>Contractual </a:t>
            </a:r>
            <a:r>
              <a:rPr lang="en-US" sz="2200" dirty="0">
                <a:latin typeface="Garamond" panose="02020404030301010803" pitchFamily="18" charset="0"/>
              </a:rPr>
              <a:t>agreement between the beneficiary and the  </a:t>
            </a:r>
            <a:r>
              <a:rPr lang="en-US" sz="2200" dirty="0" err="1">
                <a:latin typeface="Garamond" panose="02020404030301010803" pitchFamily="18" charset="0"/>
              </a:rPr>
              <a:t>organisation</a:t>
            </a:r>
            <a:r>
              <a:rPr lang="en-US" sz="2200" dirty="0">
                <a:latin typeface="Garamond" panose="02020404030301010803" pitchFamily="18" charset="0"/>
              </a:rPr>
              <a:t> which is going to provide the service.</a:t>
            </a:r>
          </a:p>
          <a:p>
            <a:pPr marL="114300" indent="0" algn="just">
              <a:lnSpc>
                <a:spcPct val="80000"/>
              </a:lnSpc>
              <a:buNone/>
            </a:pPr>
            <a:r>
              <a:rPr lang="en-US" sz="2200" dirty="0">
                <a:latin typeface="Garamond" panose="02020404030301010803" pitchFamily="18" charset="0"/>
              </a:rPr>
              <a:t>- where a procurement of goods/works/ services is  required, the beneficiaries shall award the contract to the  tender offering best value for money or, as appropriate, to  the tender offering the lowest price, avoiding any conflict  of interest</a:t>
            </a:r>
          </a:p>
          <a:p>
            <a:pPr marL="533400" lvl="0" indent="-419100" algn="just">
              <a:lnSpc>
                <a:spcPct val="80000"/>
              </a:lnSpc>
            </a:pPr>
            <a:r>
              <a:rPr lang="en-US" sz="2200" dirty="0">
                <a:latin typeface="Garamond" panose="02020404030301010803" pitchFamily="18" charset="0"/>
              </a:rPr>
              <a:t>Invoice and receipt of payment for the services or  purchases at final report stage</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914130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BUDGET</a:t>
            </a: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The maximum Grant amount cannot be increased</a:t>
            </a:r>
          </a:p>
          <a:p>
            <a:pPr marL="533400" lvl="0" indent="-419100" algn="just">
              <a:lnSpc>
                <a:spcPct val="80000"/>
              </a:lnSpc>
            </a:pPr>
            <a:r>
              <a:rPr lang="en-US" sz="2200" dirty="0">
                <a:latin typeface="Garamond" panose="02020404030301010803" pitchFamily="18" charset="0"/>
              </a:rPr>
              <a:t>The maxima set in the </a:t>
            </a:r>
            <a:r>
              <a:rPr lang="en-US" sz="2200" dirty="0" err="1">
                <a:latin typeface="Garamond" panose="02020404030301010803" pitchFamily="18" charset="0"/>
              </a:rPr>
              <a:t>Programme</a:t>
            </a:r>
            <a:r>
              <a:rPr lang="en-US" sz="2200" dirty="0">
                <a:latin typeface="Garamond" panose="02020404030301010803" pitchFamily="18" charset="0"/>
              </a:rPr>
              <a:t> Guide for each budget heading cannot be  increased</a:t>
            </a:r>
          </a:p>
          <a:p>
            <a:pPr marL="533400" lvl="0" indent="-419100" algn="just">
              <a:lnSpc>
                <a:spcPct val="80000"/>
              </a:lnSpc>
            </a:pPr>
            <a:r>
              <a:rPr lang="en-US" sz="2200" dirty="0">
                <a:latin typeface="Garamond" panose="02020404030301010803" pitchFamily="18" charset="0"/>
              </a:rPr>
              <a:t>All Budget Headings are based on " UNIT COSTS" except Special Needs and  Exceptional Costs	that are based on " REAL COSTS"</a:t>
            </a:r>
          </a:p>
          <a:p>
            <a:pPr marL="533400" lvl="0" indent="-419100" algn="just">
              <a:lnSpc>
                <a:spcPct val="80000"/>
              </a:lnSpc>
            </a:pPr>
            <a:r>
              <a:rPr lang="en-US" sz="2200" dirty="0">
                <a:latin typeface="Garamond" panose="02020404030301010803" pitchFamily="18" charset="0"/>
              </a:rPr>
              <a:t>Changes within the same budget category are allowed ( increase the number of  participants, </a:t>
            </a:r>
            <a:r>
              <a:rPr lang="en-US" sz="2200" dirty="0" err="1">
                <a:latin typeface="Garamond" panose="02020404030301010803" pitchFamily="18" charset="0"/>
              </a:rPr>
              <a:t>mobilities</a:t>
            </a:r>
            <a:r>
              <a:rPr lang="en-US" sz="2200" dirty="0">
                <a:latin typeface="Garamond" panose="02020404030301010803" pitchFamily="18" charset="0"/>
              </a:rPr>
              <a:t> </a:t>
            </a:r>
            <a:r>
              <a:rPr lang="en-US" sz="2200" dirty="0" err="1">
                <a:latin typeface="Garamond" panose="02020404030301010803" pitchFamily="18" charset="0"/>
              </a:rPr>
              <a:t>etc</a:t>
            </a:r>
            <a:r>
              <a:rPr lang="en-US" sz="2200" dirty="0">
                <a:latin typeface="Garamond" panose="02020404030301010803" pitchFamily="18" charset="0"/>
              </a:rPr>
              <a:t>), provided that there is no significant deviation  from the initial project results/ aims</a:t>
            </a:r>
          </a:p>
          <a:p>
            <a:pPr marL="533400" lvl="0" indent="-419100" algn="just">
              <a:lnSpc>
                <a:spcPct val="80000"/>
              </a:lnSpc>
            </a:pPr>
            <a:r>
              <a:rPr lang="en-US" sz="2200" dirty="0">
                <a:latin typeface="Garamond" panose="02020404030301010803" pitchFamily="18" charset="0"/>
              </a:rPr>
              <a:t>Budget transfers between different budget categories without an amendment  </a:t>
            </a:r>
            <a:endParaRPr lang="en-US" sz="2200" dirty="0" smtClean="0">
              <a:latin typeface="Garamond" panose="02020404030301010803" pitchFamily="18" charset="0"/>
            </a:endParaRPr>
          </a:p>
          <a:p>
            <a:pPr marL="533400" lvl="0" indent="-419100" algn="just">
              <a:lnSpc>
                <a:spcPct val="80000"/>
              </a:lnSpc>
            </a:pPr>
            <a:r>
              <a:rPr lang="en-US" sz="2200" dirty="0" smtClean="0">
                <a:latin typeface="Garamond" panose="02020404030301010803" pitchFamily="18" charset="0"/>
              </a:rPr>
              <a:t>Budget </a:t>
            </a:r>
            <a:r>
              <a:rPr lang="en-US" sz="2200" dirty="0">
                <a:latin typeface="Garamond" panose="02020404030301010803" pitchFamily="18" charset="0"/>
              </a:rPr>
              <a:t>transfers between different budget categories with an amendment</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4180073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a:solidFill>
                  <a:srgbClr val="C00000"/>
                </a:solidFill>
                <a:latin typeface="Garamond" panose="02020404030301010803" pitchFamily="18" charset="0"/>
              </a:rPr>
              <a:t>PROJECT DURATION</a:t>
            </a:r>
            <a:endParaRPr lang="en-US" b="1" dirty="0">
              <a:solidFill>
                <a:srgbClr val="C00000"/>
              </a:solidFill>
              <a:latin typeface="Garamond" panose="02020404030301010803" pitchFamily="18" charset="0"/>
            </a:endParaRPr>
          </a:p>
        </p:txBody>
      </p:sp>
      <p:sp>
        <p:nvSpPr>
          <p:cNvPr id="3" name="Text Placeholder 2"/>
          <p:cNvSpPr>
            <a:spLocks noGrp="1"/>
          </p:cNvSpPr>
          <p:nvPr>
            <p:ph type="body" sz="quarter" idx="10"/>
          </p:nvPr>
        </p:nvSpPr>
        <p:spPr>
          <a:xfrm>
            <a:off x="1045030" y="1959428"/>
            <a:ext cx="10072914" cy="3990268"/>
          </a:xfrm>
        </p:spPr>
        <p:txBody>
          <a:bodyPr>
            <a:normAutofit/>
          </a:bodyPr>
          <a:lstStyle/>
          <a:p>
            <a:pPr marL="533400" indent="-419100" algn="just"/>
            <a:r>
              <a:rPr lang="en-US" sz="2200" dirty="0" smtClean="0">
                <a:latin typeface="Garamond" panose="02020404030301010803" pitchFamily="18" charset="0"/>
              </a:rPr>
              <a:t>24 </a:t>
            </a:r>
            <a:r>
              <a:rPr lang="en-US" sz="2200" dirty="0">
                <a:latin typeface="Garamond" panose="02020404030301010803" pitchFamily="18" charset="0"/>
              </a:rPr>
              <a:t>months</a:t>
            </a:r>
          </a:p>
          <a:p>
            <a:pPr marL="533400" indent="-419100" algn="just"/>
            <a:r>
              <a:rPr lang="en-US" sz="2200" dirty="0" smtClean="0">
                <a:latin typeface="Garamond" panose="02020404030301010803" pitchFamily="18" charset="0"/>
              </a:rPr>
              <a:t>Start date</a:t>
            </a:r>
            <a:r>
              <a:rPr lang="en-US" sz="2200" dirty="0">
                <a:latin typeface="Garamond" panose="02020404030301010803" pitchFamily="18" charset="0"/>
              </a:rPr>
              <a:t>: </a:t>
            </a:r>
            <a:r>
              <a:rPr lang="en-US" sz="2200" dirty="0" smtClean="0">
                <a:latin typeface="Garamond" panose="02020404030301010803" pitchFamily="18" charset="0"/>
              </a:rPr>
              <a:t>01.03.2021 </a:t>
            </a:r>
            <a:endParaRPr lang="en-US" sz="2200" dirty="0">
              <a:latin typeface="Garamond" panose="02020404030301010803" pitchFamily="18" charset="0"/>
            </a:endParaRPr>
          </a:p>
          <a:p>
            <a:pPr marL="533400" indent="-419100" algn="just"/>
            <a:endParaRPr lang="en-US" dirty="0">
              <a:latin typeface="Garamond" panose="02020404030301010803" pitchFamily="18" charset="0"/>
            </a:endParaRPr>
          </a:p>
        </p:txBody>
      </p:sp>
    </p:spTree>
    <p:extLst>
      <p:ext uri="{BB962C8B-B14F-4D97-AF65-F5344CB8AC3E}">
        <p14:creationId xmlns:p14="http://schemas.microsoft.com/office/powerpoint/2010/main" val="1337059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514" y="517793"/>
            <a:ext cx="10087429" cy="908671"/>
          </a:xfrm>
        </p:spPr>
        <p:txBody>
          <a:bodyPr>
            <a:noAutofit/>
          </a:bodyPr>
          <a:lstStyle/>
          <a:p>
            <a:r>
              <a:rPr lang="en-US" b="1" dirty="0">
                <a:solidFill>
                  <a:srgbClr val="C00000"/>
                </a:solidFill>
                <a:latin typeface="Garamond" panose="02020404030301010803" pitchFamily="18" charset="0"/>
              </a:rPr>
              <a:t>BUDGET TRANSFERS WITHOUT  AN AMENDMENT</a:t>
            </a: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Transfers up to 20% of the funds allocated from  each budget heading to any other budget heading  category except PMI and EC</a:t>
            </a:r>
          </a:p>
          <a:p>
            <a:pPr marL="533400" lvl="0" indent="-419100" algn="just">
              <a:lnSpc>
                <a:spcPct val="80000"/>
              </a:lnSpc>
            </a:pPr>
            <a:r>
              <a:rPr lang="en-US" sz="2200" dirty="0">
                <a:latin typeface="Garamond" panose="02020404030301010803" pitchFamily="18" charset="0"/>
              </a:rPr>
              <a:t>Budget can be transferred to SN even if no funds  have been allocated to that category </a:t>
            </a:r>
            <a:r>
              <a:rPr lang="en-US" sz="2200" dirty="0" smtClean="0">
                <a:latin typeface="Garamond" panose="02020404030301010803" pitchFamily="18" charset="0"/>
              </a:rPr>
              <a:t>initially. The </a:t>
            </a:r>
            <a:r>
              <a:rPr lang="en-US" sz="2200" dirty="0">
                <a:latin typeface="Garamond" panose="02020404030301010803" pitchFamily="18" charset="0"/>
              </a:rPr>
              <a:t>maximum increase of 20% of this budget  category does not apply. Transfer from SN to  other categories is not allowed</a:t>
            </a:r>
          </a:p>
          <a:p>
            <a:pPr marL="533400" lvl="0" indent="-419100" algn="just">
              <a:lnSpc>
                <a:spcPct val="80000"/>
              </a:lnSpc>
            </a:pPr>
            <a:r>
              <a:rPr lang="en-US" sz="2200" dirty="0">
                <a:latin typeface="Garamond" panose="02020404030301010803" pitchFamily="18" charset="0"/>
              </a:rPr>
              <a:t>The budget categories must exist already in the  Grant Agreement</a:t>
            </a:r>
          </a:p>
          <a:p>
            <a:pPr marL="533400" lvl="0" indent="-419100" algn="just">
              <a:lnSpc>
                <a:spcPct val="80000"/>
              </a:lnSpc>
            </a:pPr>
            <a:r>
              <a:rPr lang="en-US" sz="2200" dirty="0">
                <a:latin typeface="Garamond" panose="02020404030301010803" pitchFamily="18" charset="0"/>
              </a:rPr>
              <a:t>PMI and EC cannot be increased</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3045078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CHECKS AND AUDITS</a:t>
            </a: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Final Report check</a:t>
            </a:r>
          </a:p>
          <a:p>
            <a:pPr marL="533400" lvl="0" indent="-419100" algn="just">
              <a:lnSpc>
                <a:spcPct val="80000"/>
              </a:lnSpc>
            </a:pPr>
            <a:r>
              <a:rPr lang="en-US" sz="2200" dirty="0">
                <a:latin typeface="Garamond" panose="02020404030301010803" pitchFamily="18" charset="0"/>
              </a:rPr>
              <a:t>Desk-check (at or after the final report stage)</a:t>
            </a:r>
          </a:p>
          <a:p>
            <a:pPr marL="533400" lvl="0" indent="-419100" algn="just">
              <a:lnSpc>
                <a:spcPct val="80000"/>
              </a:lnSpc>
            </a:pPr>
            <a:r>
              <a:rPr lang="en-US" sz="2200" dirty="0">
                <a:latin typeface="Garamond" panose="02020404030301010803" pitchFamily="18" charset="0"/>
              </a:rPr>
              <a:t>On the spot check (at the premises of the beneficiaries)</a:t>
            </a:r>
          </a:p>
          <a:p>
            <a:pPr marL="933450" lvl="1" indent="-419100" algn="just">
              <a:lnSpc>
                <a:spcPct val="80000"/>
              </a:lnSpc>
            </a:pPr>
            <a:r>
              <a:rPr lang="en-US" sz="2000" dirty="0">
                <a:latin typeface="Garamond" panose="02020404030301010803" pitchFamily="18" charset="0"/>
              </a:rPr>
              <a:t>During the action</a:t>
            </a:r>
          </a:p>
          <a:p>
            <a:pPr marL="933450" lvl="1" indent="-419100" algn="just">
              <a:lnSpc>
                <a:spcPct val="80000"/>
              </a:lnSpc>
            </a:pPr>
            <a:r>
              <a:rPr lang="en-US" sz="2000" dirty="0">
                <a:latin typeface="Garamond" panose="02020404030301010803" pitchFamily="18" charset="0"/>
              </a:rPr>
              <a:t>After the action</a:t>
            </a:r>
          </a:p>
          <a:p>
            <a:pPr marL="533400" lvl="0" indent="-419100" algn="just">
              <a:lnSpc>
                <a:spcPct val="80000"/>
              </a:lnSpc>
            </a:pPr>
            <a:r>
              <a:rPr lang="en-US" sz="2200" dirty="0">
                <a:latin typeface="Garamond" panose="02020404030301010803" pitchFamily="18" charset="0"/>
              </a:rPr>
              <a:t>All relevant documents to the project must be kept for at least  5 years after the completion of the agreement</a:t>
            </a:r>
          </a:p>
          <a:p>
            <a:pPr marL="533400" lvl="0" indent="-419100" algn="just">
              <a:lnSpc>
                <a:spcPct val="80000"/>
              </a:lnSpc>
            </a:pPr>
            <a:r>
              <a:rPr lang="en-US" sz="2200" dirty="0">
                <a:latin typeface="Garamond" panose="02020404030301010803" pitchFamily="18" charset="0"/>
              </a:rPr>
              <a:t>All financial reports need to be consistent with the accounting  records kept</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24397997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dirty="0" smtClean="0">
                <a:latin typeface="Garamond" panose="02020404030301010803" pitchFamily="18" charset="0"/>
                <a:cs typeface="Segoe UI" panose="020B0502040204020203" pitchFamily="34" charset="0"/>
              </a:rPr>
              <a:t>Thank you very much!</a:t>
            </a:r>
          </a:p>
          <a:p>
            <a:r>
              <a:rPr lang="en-US" dirty="0" smtClean="0">
                <a:latin typeface="Garamond" panose="02020404030301010803" pitchFamily="18" charset="0"/>
                <a:cs typeface="Segoe UI" panose="020B0502040204020203" pitchFamily="34" charset="0"/>
              </a:rPr>
              <a:t>Comments?</a:t>
            </a:r>
          </a:p>
          <a:p>
            <a:endParaRPr lang="en-US" dirty="0" smtClean="0">
              <a:latin typeface="Garamond" panose="02020404030301010803" pitchFamily="18" charset="0"/>
              <a:cs typeface="Segoe UI" panose="020B0502040204020203" pitchFamily="34" charset="0"/>
            </a:endParaRPr>
          </a:p>
          <a:p>
            <a:pPr marL="0" indent="0">
              <a:buNone/>
            </a:pPr>
            <a:endParaRPr lang="en-US" dirty="0" smtClean="0">
              <a:latin typeface="Garamond" panose="02020404030301010803" pitchFamily="18" charset="0"/>
              <a:cs typeface="Segoe UI" panose="020B0502040204020203" pitchFamily="34" charset="0"/>
            </a:endParaRPr>
          </a:p>
          <a:p>
            <a:r>
              <a:rPr lang="en-US" dirty="0" smtClean="0">
                <a:latin typeface="Garamond" panose="02020404030301010803" pitchFamily="18" charset="0"/>
                <a:cs typeface="Segoe UI" panose="020B0502040204020203" pitchFamily="34" charset="0"/>
              </a:rPr>
              <a:t>For more info</a:t>
            </a:r>
          </a:p>
          <a:p>
            <a:pPr lvl="1"/>
            <a:r>
              <a:rPr lang="en-US" dirty="0" smtClean="0">
                <a:latin typeface="Garamond" panose="02020404030301010803" pitchFamily="18" charset="0"/>
                <a:cs typeface="Segoe UI" panose="020B0502040204020203" pitchFamily="34" charset="0"/>
              </a:rPr>
              <a:t>Panayiotis Angelides </a:t>
            </a:r>
            <a:r>
              <a:rPr lang="en-US" dirty="0" smtClean="0">
                <a:latin typeface="Garamond" panose="02020404030301010803" pitchFamily="18" charset="0"/>
                <a:cs typeface="Segoe UI" panose="020B0502040204020203" pitchFamily="34" charset="0"/>
                <a:hlinkClick r:id="rId2"/>
              </a:rPr>
              <a:t>Angelides.p@unic.ac.cy</a:t>
            </a:r>
            <a:r>
              <a:rPr lang="en-US" dirty="0" smtClean="0">
                <a:latin typeface="Garamond" panose="02020404030301010803" pitchFamily="18" charset="0"/>
                <a:cs typeface="Segoe UI" panose="020B0502040204020203" pitchFamily="34" charset="0"/>
              </a:rPr>
              <a:t> </a:t>
            </a:r>
            <a:endParaRPr lang="en-US" dirty="0">
              <a:latin typeface="Garamond" panose="02020404030301010803" pitchFamily="18" charset="0"/>
              <a:cs typeface="Segoe UI" panose="020B0502040204020203" pitchFamily="34" charset="0"/>
            </a:endParaRPr>
          </a:p>
        </p:txBody>
      </p:sp>
    </p:spTree>
    <p:extLst>
      <p:ext uri="{BB962C8B-B14F-4D97-AF65-F5344CB8AC3E}">
        <p14:creationId xmlns:p14="http://schemas.microsoft.com/office/powerpoint/2010/main" val="323580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a:solidFill>
                  <a:srgbClr val="C00000"/>
                </a:solidFill>
                <a:latin typeface="Garamond" panose="02020404030301010803" pitchFamily="18" charset="0"/>
              </a:rPr>
              <a:t>PAYMENT ARRANGEMENTS</a:t>
            </a:r>
            <a:endParaRPr lang="en-US" b="1" dirty="0">
              <a:solidFill>
                <a:srgbClr val="C00000"/>
              </a:solidFill>
              <a:latin typeface="Garamond" panose="02020404030301010803" pitchFamily="18" charset="0"/>
            </a:endParaRPr>
          </a:p>
        </p:txBody>
      </p:sp>
      <p:sp>
        <p:nvSpPr>
          <p:cNvPr id="3" name="Text Placeholder 2"/>
          <p:cNvSpPr>
            <a:spLocks noGrp="1"/>
          </p:cNvSpPr>
          <p:nvPr>
            <p:ph type="body" sz="quarter" idx="10"/>
          </p:nvPr>
        </p:nvSpPr>
        <p:spPr>
          <a:xfrm>
            <a:off x="1045030" y="1959428"/>
            <a:ext cx="10072914" cy="4246300"/>
          </a:xfrm>
        </p:spPr>
        <p:txBody>
          <a:bodyPr>
            <a:normAutofit fontScale="92500" lnSpcReduction="10000"/>
          </a:bodyPr>
          <a:lstStyle/>
          <a:p>
            <a:pPr marL="533400" indent="-419100" algn="just"/>
            <a:endParaRPr lang="en-US" dirty="0" smtClean="0">
              <a:latin typeface="Garamond" panose="02020404030301010803" pitchFamily="18" charset="0"/>
            </a:endParaRPr>
          </a:p>
          <a:p>
            <a:pPr marL="533400" indent="-419100" algn="just"/>
            <a:endParaRPr lang="en-US" dirty="0" smtClean="0">
              <a:latin typeface="Garamond" panose="02020404030301010803" pitchFamily="18" charset="0"/>
            </a:endParaRPr>
          </a:p>
          <a:p>
            <a:pPr marL="533400" indent="-419100" algn="just"/>
            <a:endParaRPr lang="en-US" dirty="0">
              <a:latin typeface="Garamond" panose="02020404030301010803" pitchFamily="18" charset="0"/>
            </a:endParaRPr>
          </a:p>
          <a:p>
            <a:pPr marL="533400" indent="-419100" algn="just"/>
            <a:endParaRPr lang="en-US" dirty="0" smtClean="0">
              <a:latin typeface="Garamond" panose="02020404030301010803" pitchFamily="18" charset="0"/>
            </a:endParaRPr>
          </a:p>
          <a:p>
            <a:pPr marL="533400" indent="-419100" algn="just"/>
            <a:endParaRPr lang="en-US" dirty="0">
              <a:latin typeface="Garamond" panose="02020404030301010803" pitchFamily="18" charset="0"/>
            </a:endParaRPr>
          </a:p>
          <a:p>
            <a:pPr marL="533400" indent="-419100" algn="just"/>
            <a:endParaRPr lang="en-US" dirty="0" smtClean="0">
              <a:latin typeface="Garamond" panose="02020404030301010803" pitchFamily="18" charset="0"/>
            </a:endParaRPr>
          </a:p>
          <a:p>
            <a:pPr marL="533400" indent="-419100" algn="just"/>
            <a:endParaRPr lang="en-US" dirty="0">
              <a:latin typeface="Garamond" panose="02020404030301010803" pitchFamily="18" charset="0"/>
            </a:endParaRPr>
          </a:p>
          <a:p>
            <a:pPr marL="533400" indent="-419100" algn="ctr"/>
            <a:endParaRPr lang="en-US" dirty="0" smtClean="0">
              <a:latin typeface="Garamond" panose="02020404030301010803" pitchFamily="18" charset="0"/>
            </a:endParaRPr>
          </a:p>
          <a:p>
            <a:pPr marL="114300" indent="0" algn="ctr">
              <a:buNone/>
            </a:pPr>
            <a:endParaRPr lang="en-US" dirty="0" smtClean="0">
              <a:latin typeface="Garamond" panose="02020404030301010803" pitchFamily="18" charset="0"/>
            </a:endParaRPr>
          </a:p>
          <a:p>
            <a:pPr marL="114300" indent="0" algn="ctr">
              <a:buNone/>
            </a:pPr>
            <a:r>
              <a:rPr lang="en-US" dirty="0" smtClean="0">
                <a:latin typeface="Garamond" panose="02020404030301010803" pitchFamily="18" charset="0"/>
              </a:rPr>
              <a:t>*</a:t>
            </a:r>
            <a:r>
              <a:rPr lang="en-US" dirty="0">
                <a:latin typeface="Garamond" panose="02020404030301010803" pitchFamily="18" charset="0"/>
              </a:rPr>
              <a:t>Special payment arrangements are foreseen for </a:t>
            </a:r>
            <a:r>
              <a:rPr lang="en-US" dirty="0" err="1">
                <a:latin typeface="Garamond" panose="02020404030301010803" pitchFamily="18" charset="0"/>
              </a:rPr>
              <a:t>organisations</a:t>
            </a:r>
            <a:r>
              <a:rPr lang="en-US" dirty="0">
                <a:latin typeface="Garamond" panose="02020404030301010803" pitchFamily="18" charset="0"/>
              </a:rPr>
              <a:t> with  "not satisfactory" financial </a:t>
            </a:r>
            <a:r>
              <a:rPr lang="en-US" dirty="0" smtClean="0">
                <a:latin typeface="Garamond" panose="02020404030301010803" pitchFamily="18" charset="0"/>
              </a:rPr>
              <a:t>capacity</a:t>
            </a:r>
          </a:p>
          <a:p>
            <a:pPr marL="533400" indent="-419100" algn="just"/>
            <a:endParaRPr lang="el-GR" dirty="0" smtClean="0">
              <a:latin typeface="Garamond" panose="02020404030301010803"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068394794"/>
              </p:ext>
            </p:extLst>
          </p:nvPr>
        </p:nvGraphicFramePr>
        <p:xfrm>
          <a:off x="2010228" y="1715588"/>
          <a:ext cx="8127999" cy="3662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en-US" dirty="0" smtClean="0">
                          <a:latin typeface="Garamond" panose="02020404030301010803" pitchFamily="18" charset="0"/>
                        </a:rPr>
                        <a:t>Payments</a:t>
                      </a:r>
                      <a:endParaRPr lang="en-US" dirty="0">
                        <a:latin typeface="Garamond" panose="02020404030301010803" pitchFamily="18" charset="0"/>
                      </a:endParaRPr>
                    </a:p>
                  </a:txBody>
                  <a:tcPr anchor="ctr"/>
                </a:tc>
                <a:tc>
                  <a:txBody>
                    <a:bodyPr/>
                    <a:lstStyle/>
                    <a:p>
                      <a:pPr algn="ctr"/>
                      <a:r>
                        <a:rPr lang="en-US" dirty="0" smtClean="0">
                          <a:latin typeface="Garamond" panose="02020404030301010803" pitchFamily="18" charset="0"/>
                        </a:rPr>
                        <a:t>%</a:t>
                      </a:r>
                      <a:endParaRPr lang="en-US" dirty="0">
                        <a:latin typeface="Garamond" panose="02020404030301010803" pitchFamily="18" charset="0"/>
                      </a:endParaRPr>
                    </a:p>
                  </a:txBody>
                  <a:tcPr anchor="ctr"/>
                </a:tc>
                <a:tc>
                  <a:txBody>
                    <a:bodyPr/>
                    <a:lstStyle/>
                    <a:p>
                      <a:pPr algn="ctr"/>
                      <a:r>
                        <a:rPr lang="en-US" dirty="0" smtClean="0">
                          <a:latin typeface="Garamond" panose="02020404030301010803" pitchFamily="18" charset="0"/>
                        </a:rPr>
                        <a:t>When</a:t>
                      </a:r>
                      <a:endParaRPr lang="en-US" dirty="0">
                        <a:latin typeface="Garamond" panose="02020404030301010803" pitchFamily="18" charset="0"/>
                      </a:endParaRPr>
                    </a:p>
                  </a:txBody>
                  <a:tcPr anchor="ctr"/>
                </a:tc>
                <a:extLst>
                  <a:ext uri="{0D108BD9-81ED-4DB2-BD59-A6C34878D82A}">
                    <a16:rowId xmlns:a16="http://schemas.microsoft.com/office/drawing/2014/main" val="10000"/>
                  </a:ext>
                </a:extLst>
              </a:tr>
              <a:tr h="370840">
                <a:tc>
                  <a:txBody>
                    <a:bodyPr/>
                    <a:lstStyle/>
                    <a:p>
                      <a:pPr algn="ctr"/>
                      <a:r>
                        <a:rPr lang="en-US" dirty="0" smtClean="0">
                          <a:latin typeface="Garamond" panose="02020404030301010803" pitchFamily="18" charset="0"/>
                        </a:rPr>
                        <a:t>Pre-financing</a:t>
                      </a:r>
                      <a:endParaRPr lang="en-US" dirty="0">
                        <a:latin typeface="Garamond" panose="02020404030301010803" pitchFamily="18" charset="0"/>
                      </a:endParaRPr>
                    </a:p>
                  </a:txBody>
                  <a:tcPr anchor="ctr"/>
                </a:tc>
                <a:tc>
                  <a:txBody>
                    <a:bodyPr/>
                    <a:lstStyle/>
                    <a:p>
                      <a:pPr algn="ctr"/>
                      <a:r>
                        <a:rPr lang="en-US" dirty="0" smtClean="0">
                          <a:latin typeface="Garamond" panose="02020404030301010803" pitchFamily="18" charset="0"/>
                        </a:rPr>
                        <a:t>30</a:t>
                      </a:r>
                      <a:endParaRPr lang="en-US" dirty="0">
                        <a:latin typeface="Garamond" panose="02020404030301010803" pitchFamily="18" charset="0"/>
                      </a:endParaRPr>
                    </a:p>
                  </a:txBody>
                  <a:tcPr anchor="ctr"/>
                </a:tc>
                <a:tc>
                  <a:txBody>
                    <a:bodyPr/>
                    <a:lstStyle/>
                    <a:p>
                      <a:pPr algn="ctr"/>
                      <a:r>
                        <a:rPr lang="en-US" dirty="0" smtClean="0">
                          <a:latin typeface="Garamond" panose="02020404030301010803" pitchFamily="18" charset="0"/>
                        </a:rPr>
                        <a:t>Within</a:t>
                      </a:r>
                      <a:r>
                        <a:rPr lang="en-US" baseline="0" dirty="0" smtClean="0">
                          <a:latin typeface="Garamond" panose="02020404030301010803" pitchFamily="18" charset="0"/>
                        </a:rPr>
                        <a:t> 30 days after the signature of the Grant Agreement</a:t>
                      </a:r>
                      <a:endParaRPr lang="en-US" dirty="0">
                        <a:latin typeface="Garamond" panose="02020404030301010803" pitchFamily="18" charset="0"/>
                      </a:endParaRPr>
                    </a:p>
                  </a:txBody>
                  <a:tcPr anchor="ctr"/>
                </a:tc>
                <a:extLst>
                  <a:ext uri="{0D108BD9-81ED-4DB2-BD59-A6C34878D82A}">
                    <a16:rowId xmlns:a16="http://schemas.microsoft.com/office/drawing/2014/main" val="10001"/>
                  </a:ext>
                </a:extLst>
              </a:tr>
              <a:tr h="370840">
                <a:tc>
                  <a:txBody>
                    <a:bodyPr/>
                    <a:lstStyle/>
                    <a:p>
                      <a:pPr algn="ctr"/>
                      <a:r>
                        <a:rPr lang="en-US" dirty="0" smtClean="0">
                          <a:latin typeface="Garamond" panose="02020404030301010803" pitchFamily="18" charset="0"/>
                        </a:rPr>
                        <a:t>Further pre-financing</a:t>
                      </a:r>
                      <a:endParaRPr lang="en-US" dirty="0">
                        <a:latin typeface="Garamond" panose="02020404030301010803" pitchFamily="18" charset="0"/>
                      </a:endParaRPr>
                    </a:p>
                  </a:txBody>
                  <a:tcPr anchor="ctr"/>
                </a:tc>
                <a:tc>
                  <a:txBody>
                    <a:bodyPr/>
                    <a:lstStyle/>
                    <a:p>
                      <a:pPr algn="ctr"/>
                      <a:r>
                        <a:rPr lang="en-US" dirty="0" smtClean="0">
                          <a:latin typeface="Garamond" panose="02020404030301010803" pitchFamily="18" charset="0"/>
                        </a:rPr>
                        <a:t>30</a:t>
                      </a:r>
                      <a:endParaRPr lang="en-US" dirty="0">
                        <a:latin typeface="Garamond" panose="02020404030301010803" pitchFamily="18" charset="0"/>
                      </a:endParaRPr>
                    </a:p>
                  </a:txBody>
                  <a:tcPr anchor="ctr"/>
                </a:tc>
                <a:tc>
                  <a:txBody>
                    <a:bodyPr/>
                    <a:lstStyle/>
                    <a:p>
                      <a:pPr algn="ctr"/>
                      <a:r>
                        <a:rPr lang="en-US" dirty="0" smtClean="0">
                          <a:latin typeface="Garamond" panose="02020404030301010803" pitchFamily="18" charset="0"/>
                        </a:rPr>
                        <a:t>Within 60 days after the submission and upon approval of the Interim</a:t>
                      </a:r>
                      <a:r>
                        <a:rPr lang="en-US" baseline="0" dirty="0" smtClean="0">
                          <a:latin typeface="Garamond" panose="02020404030301010803" pitchFamily="18" charset="0"/>
                        </a:rPr>
                        <a:t> Report</a:t>
                      </a:r>
                      <a:endParaRPr lang="en-US" dirty="0">
                        <a:latin typeface="Garamond" panose="02020404030301010803" pitchFamily="18" charset="0"/>
                      </a:endParaRPr>
                    </a:p>
                  </a:txBody>
                  <a:tcPr anchor="ctr"/>
                </a:tc>
                <a:extLst>
                  <a:ext uri="{0D108BD9-81ED-4DB2-BD59-A6C34878D82A}">
                    <a16:rowId xmlns:a16="http://schemas.microsoft.com/office/drawing/2014/main" val="10002"/>
                  </a:ext>
                </a:extLst>
              </a:tr>
              <a:tr h="370840">
                <a:tc>
                  <a:txBody>
                    <a:bodyPr/>
                    <a:lstStyle/>
                    <a:p>
                      <a:pPr algn="ctr"/>
                      <a:r>
                        <a:rPr lang="en-US" dirty="0" smtClean="0">
                          <a:latin typeface="Garamond" panose="02020404030301010803" pitchFamily="18" charset="0"/>
                        </a:rPr>
                        <a:t>Final</a:t>
                      </a:r>
                      <a:r>
                        <a:rPr lang="en-US" baseline="0" dirty="0" smtClean="0">
                          <a:latin typeface="Garamond" panose="02020404030301010803" pitchFamily="18" charset="0"/>
                        </a:rPr>
                        <a:t> Payment</a:t>
                      </a:r>
                      <a:endParaRPr lang="en-US" dirty="0">
                        <a:latin typeface="Garamond" panose="02020404030301010803" pitchFamily="18" charset="0"/>
                      </a:endParaRPr>
                    </a:p>
                  </a:txBody>
                  <a:tcPr anchor="ctr"/>
                </a:tc>
                <a:tc>
                  <a:txBody>
                    <a:bodyPr/>
                    <a:lstStyle/>
                    <a:p>
                      <a:pPr algn="ctr"/>
                      <a:r>
                        <a:rPr lang="el-GR" dirty="0" smtClean="0">
                          <a:latin typeface="Garamond" panose="02020404030301010803" pitchFamily="18" charset="0"/>
                        </a:rPr>
                        <a:t>4</a:t>
                      </a:r>
                      <a:r>
                        <a:rPr lang="en-US" dirty="0" smtClean="0">
                          <a:latin typeface="Garamond" panose="02020404030301010803" pitchFamily="18" charset="0"/>
                        </a:rPr>
                        <a:t>0</a:t>
                      </a:r>
                      <a:endParaRPr lang="en-US" dirty="0">
                        <a:latin typeface="Garamond" panose="02020404030301010803"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Garamond" panose="02020404030301010803" pitchFamily="18" charset="0"/>
                        </a:rPr>
                        <a:t>Within 60 days after the submission and upon approval of the Final </a:t>
                      </a:r>
                      <a:r>
                        <a:rPr lang="en-US" baseline="0" dirty="0" smtClean="0">
                          <a:latin typeface="Garamond" panose="02020404030301010803" pitchFamily="18" charset="0"/>
                        </a:rPr>
                        <a:t>Report</a:t>
                      </a:r>
                      <a:endParaRPr lang="en-US" dirty="0" smtClean="0">
                        <a:latin typeface="Garamond" panose="02020404030301010803" pitchFamily="18"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76798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a:solidFill>
                  <a:srgbClr val="C00000"/>
                </a:solidFill>
                <a:latin typeface="Garamond" panose="02020404030301010803" pitchFamily="18" charset="0"/>
              </a:rPr>
              <a:t>PAYMENT ARRANGEMENTS</a:t>
            </a:r>
            <a:endParaRPr lang="en-US" b="1" dirty="0">
              <a:solidFill>
                <a:srgbClr val="C00000"/>
              </a:solidFill>
              <a:latin typeface="Garamond" panose="02020404030301010803" pitchFamily="18" charset="0"/>
            </a:endParaRPr>
          </a:p>
        </p:txBody>
      </p:sp>
      <p:sp>
        <p:nvSpPr>
          <p:cNvPr id="3" name="Text Placeholder 2"/>
          <p:cNvSpPr>
            <a:spLocks noGrp="1"/>
          </p:cNvSpPr>
          <p:nvPr>
            <p:ph type="body" sz="quarter" idx="10"/>
          </p:nvPr>
        </p:nvSpPr>
        <p:spPr>
          <a:xfrm>
            <a:off x="1045030" y="1959428"/>
            <a:ext cx="10072914" cy="4112188"/>
          </a:xfrm>
        </p:spPr>
        <p:txBody>
          <a:bodyPr>
            <a:normAutofit lnSpcReduction="10000"/>
          </a:bodyPr>
          <a:lstStyle/>
          <a:p>
            <a:pPr marL="114300" indent="0" algn="just">
              <a:buNone/>
            </a:pPr>
            <a:r>
              <a:rPr lang="en-US" b="1" dirty="0">
                <a:latin typeface="Garamond" panose="02020404030301010803" pitchFamily="18" charset="0"/>
              </a:rPr>
              <a:t>FURTHER PREFINANCING</a:t>
            </a:r>
          </a:p>
          <a:p>
            <a:pPr marL="533400" indent="-419100" algn="just"/>
            <a:r>
              <a:rPr lang="en-US" dirty="0">
                <a:latin typeface="Garamond" panose="02020404030301010803" pitchFamily="18" charset="0"/>
              </a:rPr>
              <a:t>Following the interim report with proof that the 70% of the first  pre-financing has been spent</a:t>
            </a:r>
          </a:p>
          <a:p>
            <a:pPr marL="114300" indent="0" algn="just">
              <a:buNone/>
            </a:pPr>
            <a:endParaRPr lang="en-US" dirty="0" smtClean="0">
              <a:latin typeface="Garamond" panose="02020404030301010803" pitchFamily="18" charset="0"/>
            </a:endParaRPr>
          </a:p>
          <a:p>
            <a:pPr marL="114300" indent="0" algn="just">
              <a:buNone/>
            </a:pPr>
            <a:r>
              <a:rPr lang="en-US" b="1" dirty="0" smtClean="0">
                <a:latin typeface="Garamond" panose="02020404030301010803" pitchFamily="18" charset="0"/>
              </a:rPr>
              <a:t>BALANCE </a:t>
            </a:r>
            <a:r>
              <a:rPr lang="en-US" b="1" dirty="0">
                <a:latin typeface="Garamond" panose="02020404030301010803" pitchFamily="18" charset="0"/>
              </a:rPr>
              <a:t>PAYMENT</a:t>
            </a:r>
          </a:p>
          <a:p>
            <a:pPr marL="533400" indent="-419100" algn="just"/>
            <a:r>
              <a:rPr lang="en-US" dirty="0">
                <a:latin typeface="Garamond" panose="02020404030301010803" pitchFamily="18" charset="0"/>
              </a:rPr>
              <a:t>Evaluation of the Final Report (FR) - Last installment</a:t>
            </a:r>
          </a:p>
          <a:p>
            <a:pPr marL="533400" indent="-419100" algn="just"/>
            <a:r>
              <a:rPr lang="en-US" dirty="0">
                <a:latin typeface="Garamond" panose="02020404030301010803" pitchFamily="18" charset="0"/>
              </a:rPr>
              <a:t>Amount to be determined based on: the eligible costs incurred  after the evaluation/approval of the FR and its supporting  documents</a:t>
            </a:r>
          </a:p>
          <a:p>
            <a:pPr marL="533400" indent="-419100" algn="just"/>
            <a:r>
              <a:rPr lang="en-US" dirty="0">
                <a:latin typeface="Garamond" panose="02020404030301010803" pitchFamily="18" charset="0"/>
              </a:rPr>
              <a:t>Possible grant reduction for poor/partial/late implementation of </a:t>
            </a:r>
            <a:r>
              <a:rPr lang="en-US" dirty="0" smtClean="0">
                <a:latin typeface="Garamond" panose="02020404030301010803" pitchFamily="18" charset="0"/>
              </a:rPr>
              <a:t>the </a:t>
            </a:r>
            <a:r>
              <a:rPr lang="en-US" dirty="0">
                <a:latin typeface="Garamond" panose="02020404030301010803" pitchFamily="18" charset="0"/>
              </a:rPr>
              <a:t>Project, the products and outputs </a:t>
            </a:r>
            <a:r>
              <a:rPr lang="en-US" dirty="0" smtClean="0">
                <a:latin typeface="Garamond" panose="02020404030301010803" pitchFamily="18" charset="0"/>
              </a:rPr>
              <a:t>produced</a:t>
            </a:r>
            <a:r>
              <a:rPr lang="el-GR" dirty="0" smtClean="0">
                <a:latin typeface="Garamond" panose="02020404030301010803" pitchFamily="18" charset="0"/>
              </a:rPr>
              <a:t>. </a:t>
            </a:r>
            <a:r>
              <a:rPr lang="en-US" dirty="0" smtClean="0">
                <a:latin typeface="Garamond" panose="02020404030301010803" pitchFamily="18" charset="0"/>
              </a:rPr>
              <a:t> </a:t>
            </a:r>
            <a:endParaRPr lang="el-GR" dirty="0" smtClean="0">
              <a:latin typeface="Garamond" panose="02020404030301010803" pitchFamily="18" charset="0"/>
            </a:endParaRPr>
          </a:p>
        </p:txBody>
      </p:sp>
    </p:spTree>
    <p:extLst>
      <p:ext uri="{BB962C8B-B14F-4D97-AF65-F5344CB8AC3E}">
        <p14:creationId xmlns:p14="http://schemas.microsoft.com/office/powerpoint/2010/main" val="163378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C00000"/>
                </a:solidFill>
                <a:latin typeface="Garamond" panose="02020404030301010803" pitchFamily="18" charset="0"/>
              </a:rPr>
              <a:t>BUDGET HEADINGS</a:t>
            </a:r>
          </a:p>
        </p:txBody>
      </p:sp>
      <p:sp>
        <p:nvSpPr>
          <p:cNvPr id="3" name="Text Placeholder 2"/>
          <p:cNvSpPr>
            <a:spLocks noGrp="1"/>
          </p:cNvSpPr>
          <p:nvPr>
            <p:ph type="body" sz="quarter" idx="10"/>
          </p:nvPr>
        </p:nvSpPr>
        <p:spPr>
          <a:xfrm>
            <a:off x="1045030" y="1959428"/>
            <a:ext cx="10072914" cy="3685468"/>
          </a:xfrm>
        </p:spPr>
        <p:txBody>
          <a:bodyPr>
            <a:normAutofit/>
          </a:bodyPr>
          <a:lstStyle/>
          <a:p>
            <a:pPr marL="571500" indent="-457200" algn="just">
              <a:buClr>
                <a:srgbClr val="C00000"/>
              </a:buClr>
              <a:buFont typeface="+mj-lt"/>
              <a:buAutoNum type="arabicPeriod"/>
            </a:pPr>
            <a:r>
              <a:rPr lang="en-US" sz="2200" dirty="0">
                <a:latin typeface="Garamond" panose="02020404030301010803" pitchFamily="18" charset="0"/>
              </a:rPr>
              <a:t>PROJECT MANAGEMENT&amp; IMPLEMENTATION (PMI)</a:t>
            </a:r>
          </a:p>
          <a:p>
            <a:pPr marL="571500" indent="-457200" algn="just">
              <a:buClr>
                <a:srgbClr val="C00000"/>
              </a:buClr>
              <a:buFont typeface="+mj-lt"/>
              <a:buAutoNum type="arabicPeriod"/>
            </a:pPr>
            <a:r>
              <a:rPr lang="en-US" sz="2200" dirty="0">
                <a:latin typeface="Garamond" panose="02020404030301010803" pitchFamily="18" charset="0"/>
              </a:rPr>
              <a:t>TRANSNATIONAL PROJECT MEETINGS (TPMs)</a:t>
            </a:r>
          </a:p>
          <a:p>
            <a:pPr marL="571500" indent="-457200" algn="just">
              <a:buClr>
                <a:srgbClr val="C00000"/>
              </a:buClr>
              <a:buFont typeface="+mj-lt"/>
              <a:buAutoNum type="arabicPeriod"/>
            </a:pPr>
            <a:r>
              <a:rPr lang="en-US" sz="2200" dirty="0">
                <a:latin typeface="Garamond" panose="02020404030301010803" pitchFamily="18" charset="0"/>
              </a:rPr>
              <a:t>INTELLECTUAL OUTPUTS (IOs)</a:t>
            </a:r>
          </a:p>
          <a:p>
            <a:pPr marL="571500" indent="-457200" algn="just">
              <a:buClr>
                <a:srgbClr val="C00000"/>
              </a:buClr>
              <a:buFont typeface="+mj-lt"/>
              <a:buAutoNum type="arabicPeriod"/>
            </a:pPr>
            <a:r>
              <a:rPr lang="en-US" sz="2200" dirty="0">
                <a:latin typeface="Garamond" panose="02020404030301010803" pitchFamily="18" charset="0"/>
              </a:rPr>
              <a:t>MULTIPLIER EVENTS (MEs)</a:t>
            </a:r>
          </a:p>
          <a:p>
            <a:pPr marL="571500" indent="-457200" algn="just">
              <a:buClr>
                <a:srgbClr val="C00000"/>
              </a:buClr>
              <a:buFont typeface="+mj-lt"/>
              <a:buAutoNum type="arabicPeriod"/>
            </a:pPr>
            <a:r>
              <a:rPr lang="en-US" sz="2200" dirty="0">
                <a:latin typeface="Garamond" panose="02020404030301010803" pitchFamily="18" charset="0"/>
              </a:rPr>
              <a:t>LEARNING/TEACHING/TRAINING ACTIVITIES (LTTs)</a:t>
            </a:r>
          </a:p>
          <a:p>
            <a:pPr marL="571500" indent="-457200" algn="just">
              <a:buClr>
                <a:srgbClr val="C00000"/>
              </a:buClr>
              <a:buFont typeface="+mj-lt"/>
              <a:buAutoNum type="arabicPeriod"/>
            </a:pPr>
            <a:r>
              <a:rPr lang="en-US" sz="2200" dirty="0">
                <a:latin typeface="Garamond" panose="02020404030301010803" pitchFamily="18" charset="0"/>
              </a:rPr>
              <a:t>SPECIAL NEEDS (SN)</a:t>
            </a:r>
          </a:p>
          <a:p>
            <a:pPr marL="571500" indent="-457200" algn="just">
              <a:buClr>
                <a:srgbClr val="C00000"/>
              </a:buClr>
              <a:buFont typeface="+mj-lt"/>
              <a:buAutoNum type="arabicPeriod"/>
            </a:pPr>
            <a:r>
              <a:rPr lang="en-US" sz="2200" dirty="0">
                <a:latin typeface="Garamond" panose="02020404030301010803" pitchFamily="18" charset="0"/>
              </a:rPr>
              <a:t>EXCEPTIONAL COSTS (EC</a:t>
            </a:r>
            <a:r>
              <a:rPr lang="en-US" sz="2200" dirty="0" smtClean="0">
                <a:latin typeface="Garamond" panose="02020404030301010803" pitchFamily="18" charset="0"/>
              </a:rPr>
              <a:t>)</a:t>
            </a:r>
            <a:endParaRPr lang="en-US" sz="2200" dirty="0">
              <a:latin typeface="Garamond" panose="02020404030301010803" pitchFamily="18" charset="0"/>
            </a:endParaRPr>
          </a:p>
        </p:txBody>
      </p:sp>
    </p:spTree>
    <p:extLst>
      <p:ext uri="{BB962C8B-B14F-4D97-AF65-F5344CB8AC3E}">
        <p14:creationId xmlns:p14="http://schemas.microsoft.com/office/powerpoint/2010/main" val="2328223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C00000"/>
                </a:solidFill>
                <a:latin typeface="Garamond" panose="02020404030301010803" pitchFamily="18" charset="0"/>
              </a:rPr>
              <a:t>1. PROJECT MANAGEMENT &amp; IMPLEMENTATION</a:t>
            </a:r>
          </a:p>
        </p:txBody>
      </p:sp>
      <p:sp>
        <p:nvSpPr>
          <p:cNvPr id="3" name="Text Placeholder 2"/>
          <p:cNvSpPr>
            <a:spLocks noGrp="1"/>
          </p:cNvSpPr>
          <p:nvPr>
            <p:ph type="body" sz="quarter" idx="10"/>
          </p:nvPr>
        </p:nvSpPr>
        <p:spPr>
          <a:xfrm>
            <a:off x="1030514" y="1861892"/>
            <a:ext cx="10072914" cy="4173147"/>
          </a:xfrm>
        </p:spPr>
        <p:txBody>
          <a:bodyPr>
            <a:normAutofit fontScale="92500" lnSpcReduction="10000"/>
          </a:bodyPr>
          <a:lstStyle/>
          <a:p>
            <a:pPr marL="0" indent="0">
              <a:buNone/>
            </a:pPr>
            <a:r>
              <a:rPr lang="en-US" dirty="0">
                <a:latin typeface="Garamond" panose="02020404030301010803" pitchFamily="18" charset="0"/>
              </a:rPr>
              <a:t>What can be covered?</a:t>
            </a:r>
          </a:p>
          <a:p>
            <a:r>
              <a:rPr lang="en-US" dirty="0">
                <a:latin typeface="Garamond" panose="02020404030301010803" pitchFamily="18" charset="0"/>
              </a:rPr>
              <a:t>Planning, finances, coordination and communication between </a:t>
            </a:r>
            <a:r>
              <a:rPr lang="en-US" dirty="0" smtClean="0">
                <a:latin typeface="Garamond" panose="02020404030301010803" pitchFamily="18" charset="0"/>
              </a:rPr>
              <a:t>partners</a:t>
            </a:r>
            <a:r>
              <a:rPr lang="el-GR" dirty="0" smtClean="0">
                <a:latin typeface="Garamond" panose="02020404030301010803" pitchFamily="18" charset="0"/>
              </a:rPr>
              <a:t>,</a:t>
            </a:r>
            <a:r>
              <a:rPr lang="en-US" dirty="0" smtClean="0">
                <a:latin typeface="Garamond" panose="02020404030301010803" pitchFamily="18" charset="0"/>
              </a:rPr>
              <a:t>  </a:t>
            </a:r>
            <a:r>
              <a:rPr lang="en-US" dirty="0">
                <a:latin typeface="Garamond" panose="02020404030301010803" pitchFamily="18" charset="0"/>
              </a:rPr>
              <a:t>Small scale learning/teaching/training materials, tools etc.</a:t>
            </a:r>
          </a:p>
          <a:p>
            <a:r>
              <a:rPr lang="en-US" dirty="0">
                <a:latin typeface="Garamond" panose="02020404030301010803" pitchFamily="18" charset="0"/>
              </a:rPr>
              <a:t>Information, promotion, dissemination (flyers, leaflets, websites etc.)  Participants travel insurance</a:t>
            </a:r>
          </a:p>
          <a:p>
            <a:r>
              <a:rPr lang="en-US" dirty="0">
                <a:latin typeface="Garamond" panose="02020404030301010803" pitchFamily="18" charset="0"/>
              </a:rPr>
              <a:t>Costs for additional participants in </a:t>
            </a:r>
            <a:r>
              <a:rPr lang="en-US" dirty="0" err="1" smtClean="0">
                <a:latin typeface="Garamond" panose="02020404030301010803" pitchFamily="18" charset="0"/>
              </a:rPr>
              <a:t>mobilities</a:t>
            </a:r>
            <a:r>
              <a:rPr lang="el-GR" dirty="0" smtClean="0">
                <a:latin typeface="Garamond" panose="02020404030301010803" pitchFamily="18" charset="0"/>
              </a:rPr>
              <a:t>.</a:t>
            </a:r>
            <a:r>
              <a:rPr lang="en-US" dirty="0" smtClean="0">
                <a:latin typeface="Garamond" panose="02020404030301010803" pitchFamily="18" charset="0"/>
              </a:rPr>
              <a:t>  </a:t>
            </a:r>
            <a:r>
              <a:rPr lang="en-US" dirty="0">
                <a:latin typeface="Garamond" panose="02020404030301010803" pitchFamily="18" charset="0"/>
              </a:rPr>
              <a:t>Possible hosting </a:t>
            </a:r>
            <a:r>
              <a:rPr lang="en-US" dirty="0" smtClean="0">
                <a:latin typeface="Garamond" panose="02020404030301010803" pitchFamily="18" charset="0"/>
              </a:rPr>
              <a:t>expenses</a:t>
            </a:r>
            <a:r>
              <a:rPr lang="el-GR" dirty="0" smtClean="0">
                <a:latin typeface="Garamond" panose="02020404030301010803" pitchFamily="18" charset="0"/>
              </a:rPr>
              <a:t>.</a:t>
            </a:r>
            <a:endParaRPr lang="en-US" dirty="0">
              <a:latin typeface="Garamond" panose="02020404030301010803" pitchFamily="18" charset="0"/>
            </a:endParaRPr>
          </a:p>
          <a:p>
            <a:endParaRPr lang="en-US" dirty="0">
              <a:latin typeface="Garamond" panose="02020404030301010803" pitchFamily="18" charset="0"/>
            </a:endParaRPr>
          </a:p>
          <a:p>
            <a:pPr marL="0" indent="0">
              <a:buNone/>
            </a:pPr>
            <a:r>
              <a:rPr lang="en-US" dirty="0">
                <a:latin typeface="Garamond" panose="02020404030301010803" pitchFamily="18" charset="0"/>
              </a:rPr>
              <a:t>Proof?</a:t>
            </a:r>
          </a:p>
          <a:p>
            <a:r>
              <a:rPr lang="en-US" dirty="0">
                <a:latin typeface="Garamond" panose="02020404030301010803" pitchFamily="18" charset="0"/>
              </a:rPr>
              <a:t>Implementation of the project activities</a:t>
            </a:r>
          </a:p>
          <a:p>
            <a:r>
              <a:rPr lang="en-US" dirty="0">
                <a:latin typeface="Garamond" panose="02020404030301010803" pitchFamily="18" charset="0"/>
              </a:rPr>
              <a:t>Final Report</a:t>
            </a:r>
          </a:p>
          <a:p>
            <a:r>
              <a:rPr lang="en-US" dirty="0">
                <a:latin typeface="Garamond" panose="02020404030301010803" pitchFamily="18" charset="0"/>
              </a:rPr>
              <a:t> Platform of Project  Results/available for checks and audits</a:t>
            </a:r>
          </a:p>
          <a:p>
            <a:endParaRPr lang="en-US" dirty="0">
              <a:latin typeface="Garamond" panose="02020404030301010803" pitchFamily="18" charset="0"/>
            </a:endParaRPr>
          </a:p>
        </p:txBody>
      </p:sp>
    </p:spTree>
    <p:extLst>
      <p:ext uri="{BB962C8B-B14F-4D97-AF65-F5344CB8AC3E}">
        <p14:creationId xmlns:p14="http://schemas.microsoft.com/office/powerpoint/2010/main" val="718669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a:solidFill>
                  <a:srgbClr val="C00000"/>
                </a:solidFill>
                <a:latin typeface="Garamond" panose="02020404030301010803" pitchFamily="18" charset="0"/>
              </a:rPr>
              <a:t>2. TRASNATIONAL PROJECT MEETINGS (1/2)</a:t>
            </a:r>
            <a:endParaRPr lang="en-US" b="1" dirty="0">
              <a:solidFill>
                <a:srgbClr val="C00000"/>
              </a:solidFill>
              <a:latin typeface="Garamond" panose="02020404030301010803" pitchFamily="18" charset="0"/>
            </a:endParaRPr>
          </a:p>
        </p:txBody>
      </p:sp>
      <p:sp>
        <p:nvSpPr>
          <p:cNvPr id="3" name="Text Placeholder 2"/>
          <p:cNvSpPr>
            <a:spLocks noGrp="1"/>
          </p:cNvSpPr>
          <p:nvPr>
            <p:ph type="body" sz="quarter" idx="10"/>
          </p:nvPr>
        </p:nvSpPr>
        <p:spPr>
          <a:xfrm>
            <a:off x="1030514" y="1898468"/>
            <a:ext cx="10072914" cy="4014651"/>
          </a:xfrm>
        </p:spPr>
        <p:txBody>
          <a:bodyPr>
            <a:normAutofit/>
          </a:bodyPr>
          <a:lstStyle/>
          <a:p>
            <a:pPr marL="533400" lvl="0" indent="-419100" algn="just">
              <a:lnSpc>
                <a:spcPct val="80000"/>
              </a:lnSpc>
            </a:pPr>
            <a:r>
              <a:rPr lang="en-US" sz="2200" dirty="0">
                <a:latin typeface="Garamond" panose="02020404030301010803" pitchFamily="18" charset="0"/>
              </a:rPr>
              <a:t>For planning, coordination, evaluation, preparation,  dissemination</a:t>
            </a:r>
          </a:p>
          <a:p>
            <a:pPr marL="533400" lvl="0" indent="-419100" algn="just">
              <a:lnSpc>
                <a:spcPct val="80000"/>
              </a:lnSpc>
            </a:pPr>
            <a:r>
              <a:rPr lang="en-US" sz="2200" dirty="0">
                <a:latin typeface="Garamond" panose="02020404030301010803" pitchFamily="18" charset="0"/>
              </a:rPr>
              <a:t>Hosted by one of the participating </a:t>
            </a:r>
            <a:r>
              <a:rPr lang="en-US" sz="2200" dirty="0" err="1">
                <a:latin typeface="Garamond" panose="02020404030301010803" pitchFamily="18" charset="0"/>
              </a:rPr>
              <a:t>organisations</a:t>
            </a:r>
            <a:endParaRPr lang="en-US" sz="2200" dirty="0">
              <a:latin typeface="Garamond" panose="02020404030301010803" pitchFamily="18" charset="0"/>
            </a:endParaRPr>
          </a:p>
          <a:p>
            <a:pPr marL="533400" lvl="0" indent="-419100" algn="just">
              <a:lnSpc>
                <a:spcPct val="80000"/>
              </a:lnSpc>
            </a:pPr>
            <a:r>
              <a:rPr lang="en-US" sz="2200" dirty="0">
                <a:latin typeface="Garamond" panose="02020404030301010803" pitchFamily="18" charset="0"/>
              </a:rPr>
              <a:t>Participants in TPM need to have a formal link with </a:t>
            </a:r>
            <a:r>
              <a:rPr lang="en-US" sz="2200" dirty="0" smtClean="0">
                <a:latin typeface="Garamond" panose="02020404030301010803" pitchFamily="18" charset="0"/>
              </a:rPr>
              <a:t>beneficiary </a:t>
            </a:r>
            <a:r>
              <a:rPr lang="en-US" sz="2200" dirty="0">
                <a:latin typeface="Garamond" panose="02020404030301010803" pitchFamily="18" charset="0"/>
              </a:rPr>
              <a:t>organizations (staff of the partnership organizations)</a:t>
            </a:r>
          </a:p>
          <a:p>
            <a:pPr marL="533400" lvl="0" indent="-419100" algn="just">
              <a:lnSpc>
                <a:spcPct val="80000"/>
              </a:lnSpc>
            </a:pPr>
            <a:r>
              <a:rPr lang="en-US" sz="2200" dirty="0">
                <a:latin typeface="Garamond" panose="02020404030301010803" pitchFamily="18" charset="0"/>
              </a:rPr>
              <a:t>Package for travel and subsistence costs, regardless of the  duration of the meeting (online distance band calculator</a:t>
            </a:r>
            <a:r>
              <a:rPr lang="en-US" sz="2200" dirty="0" smtClean="0">
                <a:latin typeface="Garamond" panose="02020404030301010803" pitchFamily="18" charset="0"/>
              </a:rPr>
              <a:t>)</a:t>
            </a:r>
            <a:r>
              <a:rPr lang="el-GR" sz="2200" dirty="0" smtClean="0">
                <a:latin typeface="Garamond" panose="02020404030301010803" pitchFamily="18" charset="0"/>
              </a:rPr>
              <a:t>.</a:t>
            </a:r>
            <a:r>
              <a:rPr lang="en-US" sz="2200" dirty="0" smtClean="0">
                <a:latin typeface="Garamond" panose="02020404030301010803" pitchFamily="18" charset="0"/>
              </a:rPr>
              <a:t>  </a:t>
            </a:r>
            <a:r>
              <a:rPr lang="en-US" sz="2200" dirty="0">
                <a:latin typeface="Garamond" panose="02020404030301010803" pitchFamily="18" charset="0"/>
              </a:rPr>
              <a:t>Reporting in the Mobility Tool by the coordinator (name of  participant, place of origin &amp; venue, distance band</a:t>
            </a:r>
            <a:r>
              <a:rPr lang="en-US" sz="2200" dirty="0" smtClean="0">
                <a:latin typeface="Garamond" panose="02020404030301010803" pitchFamily="18" charset="0"/>
              </a:rPr>
              <a:t>)</a:t>
            </a:r>
            <a:endParaRPr lang="en-US" sz="2200" dirty="0">
              <a:latin typeface="Garamond" panose="02020404030301010803" pitchFamily="18" charset="0"/>
            </a:endParaRPr>
          </a:p>
        </p:txBody>
      </p:sp>
    </p:spTree>
    <p:extLst>
      <p:ext uri="{BB962C8B-B14F-4D97-AF65-F5344CB8AC3E}">
        <p14:creationId xmlns:p14="http://schemas.microsoft.com/office/powerpoint/2010/main" val="846057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a:solidFill>
                  <a:srgbClr val="C00000"/>
                </a:solidFill>
                <a:latin typeface="Garamond" panose="02020404030301010803" pitchFamily="18" charset="0"/>
              </a:rPr>
              <a:t>2. TRASNATIONAL PROJECT MEETINGS (2/2)</a:t>
            </a:r>
            <a:endParaRPr lang="en-US" b="1" dirty="0">
              <a:solidFill>
                <a:srgbClr val="C00000"/>
              </a:solidFill>
              <a:latin typeface="Garamond" panose="02020404030301010803" pitchFamily="18" charset="0"/>
            </a:endParaRPr>
          </a:p>
        </p:txBody>
      </p:sp>
      <p:sp>
        <p:nvSpPr>
          <p:cNvPr id="3" name="Text Placeholder 2"/>
          <p:cNvSpPr>
            <a:spLocks noGrp="1"/>
          </p:cNvSpPr>
          <p:nvPr>
            <p:ph type="body" sz="quarter" idx="10"/>
          </p:nvPr>
        </p:nvSpPr>
        <p:spPr/>
        <p:txBody>
          <a:bodyPr>
            <a:normAutofit lnSpcReduction="10000"/>
          </a:bodyPr>
          <a:lstStyle/>
          <a:p>
            <a:pPr marL="114300" lvl="0" indent="0" algn="just">
              <a:lnSpc>
                <a:spcPct val="80000"/>
              </a:lnSpc>
              <a:buNone/>
            </a:pPr>
            <a:r>
              <a:rPr lang="en-US" sz="2200" dirty="0">
                <a:latin typeface="Garamond" panose="02020404030301010803" pitchFamily="18" charset="0"/>
              </a:rPr>
              <a:t>SUPPORTING DOCUMENTS</a:t>
            </a:r>
          </a:p>
          <a:p>
            <a:pPr marL="114300" lvl="0" indent="0" algn="just">
              <a:lnSpc>
                <a:spcPct val="80000"/>
              </a:lnSpc>
              <a:buNone/>
            </a:pPr>
            <a:r>
              <a:rPr lang="en-US" sz="2200" dirty="0">
                <a:latin typeface="Garamond" panose="02020404030301010803" pitchFamily="18" charset="0"/>
              </a:rPr>
              <a:t>1. Certificate of participation issued and signed by  the receiving institution specifying:</a:t>
            </a:r>
          </a:p>
          <a:p>
            <a:pPr marL="533400" lvl="0" indent="-419100" algn="just">
              <a:lnSpc>
                <a:spcPct val="80000"/>
              </a:lnSpc>
            </a:pPr>
            <a:r>
              <a:rPr lang="en-US" sz="2200" dirty="0">
                <a:latin typeface="Garamond" panose="02020404030301010803" pitchFamily="18" charset="0"/>
              </a:rPr>
              <a:t>the name of the participant</a:t>
            </a:r>
          </a:p>
          <a:p>
            <a:pPr marL="533400" lvl="0" indent="-419100" algn="just">
              <a:lnSpc>
                <a:spcPct val="80000"/>
              </a:lnSpc>
            </a:pPr>
            <a:r>
              <a:rPr lang="en-US" sz="2200" dirty="0">
                <a:latin typeface="Garamond" panose="02020404030301010803" pitchFamily="18" charset="0"/>
              </a:rPr>
              <a:t>the purpose of the activity</a:t>
            </a:r>
          </a:p>
          <a:p>
            <a:pPr marL="533400" lvl="0" indent="-419100" algn="just">
              <a:lnSpc>
                <a:spcPct val="80000"/>
              </a:lnSpc>
            </a:pPr>
            <a:r>
              <a:rPr lang="en-US" sz="2200" dirty="0">
                <a:latin typeface="Garamond" panose="02020404030301010803" pitchFamily="18" charset="0"/>
              </a:rPr>
              <a:t>starting and end date</a:t>
            </a:r>
          </a:p>
          <a:p>
            <a:pPr marL="114300" lvl="0" indent="0" algn="just">
              <a:lnSpc>
                <a:spcPct val="80000"/>
              </a:lnSpc>
              <a:buNone/>
            </a:pPr>
            <a:r>
              <a:rPr lang="en-US" sz="2200" dirty="0" smtClean="0">
                <a:latin typeface="Garamond" panose="02020404030301010803" pitchFamily="18" charset="0"/>
              </a:rPr>
              <a:t>2. Agenda </a:t>
            </a:r>
            <a:r>
              <a:rPr lang="en-US" sz="2200" dirty="0">
                <a:latin typeface="Garamond" panose="02020404030301010803" pitchFamily="18" charset="0"/>
              </a:rPr>
              <a:t>of the TPM</a:t>
            </a:r>
          </a:p>
          <a:p>
            <a:pPr marL="114300" lvl="0" indent="0" algn="just">
              <a:lnSpc>
                <a:spcPct val="80000"/>
              </a:lnSpc>
              <a:buNone/>
            </a:pPr>
            <a:r>
              <a:rPr lang="en-US" sz="2200" dirty="0" smtClean="0">
                <a:latin typeface="Garamond" panose="02020404030301010803" pitchFamily="18" charset="0"/>
              </a:rPr>
              <a:t>3. Participants </a:t>
            </a:r>
            <a:r>
              <a:rPr lang="en-US" sz="2200" dirty="0">
                <a:latin typeface="Garamond" panose="02020404030301010803" pitchFamily="18" charset="0"/>
              </a:rPr>
              <a:t>list signed by receiving institution &amp; participants  specifying:</a:t>
            </a:r>
          </a:p>
          <a:p>
            <a:pPr marL="533400" lvl="0" indent="-419100" algn="just">
              <a:lnSpc>
                <a:spcPct val="80000"/>
              </a:lnSpc>
            </a:pPr>
            <a:r>
              <a:rPr lang="en-US" sz="2200" dirty="0" smtClean="0">
                <a:latin typeface="Garamond" panose="02020404030301010803" pitchFamily="18" charset="0"/>
              </a:rPr>
              <a:t>title</a:t>
            </a:r>
            <a:r>
              <a:rPr lang="en-US" sz="2200" dirty="0">
                <a:latin typeface="Garamond" panose="02020404030301010803" pitchFamily="18" charset="0"/>
              </a:rPr>
              <a:t>, date, place of the TPM</a:t>
            </a:r>
          </a:p>
          <a:p>
            <a:pPr marL="533400" lvl="0" indent="-419100" algn="just">
              <a:lnSpc>
                <a:spcPct val="80000"/>
              </a:lnSpc>
            </a:pPr>
            <a:r>
              <a:rPr lang="en-US" sz="2200" dirty="0">
                <a:latin typeface="Garamond" panose="02020404030301010803" pitchFamily="18" charset="0"/>
              </a:rPr>
              <a:t>participants name, email, address, signature</a:t>
            </a:r>
          </a:p>
          <a:p>
            <a:pPr marL="533400" lvl="0" indent="-419100" algn="just">
              <a:lnSpc>
                <a:spcPct val="80000"/>
              </a:lnSpc>
            </a:pPr>
            <a:r>
              <a:rPr lang="en-US" sz="2200" dirty="0">
                <a:latin typeface="Garamond" panose="02020404030301010803" pitchFamily="18" charset="0"/>
              </a:rPr>
              <a:t>name and address of sending </a:t>
            </a:r>
            <a:r>
              <a:rPr lang="en-US" sz="2200" dirty="0" err="1">
                <a:latin typeface="Garamond" panose="02020404030301010803" pitchFamily="18" charset="0"/>
              </a:rPr>
              <a:t>organisation</a:t>
            </a:r>
            <a:endParaRPr lang="en-US" sz="2200" dirty="0">
              <a:latin typeface="Garamond" panose="02020404030301010803" pitchFamily="18" charset="0"/>
            </a:endParaRP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814417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a:solidFill>
                  <a:srgbClr val="C00000"/>
                </a:solidFill>
                <a:latin typeface="Garamond" panose="02020404030301010803" pitchFamily="18" charset="0"/>
              </a:rPr>
              <a:t>3. INTELLECTUAL OUTPUTS (1/2)</a:t>
            </a:r>
            <a:endParaRPr lang="en-US" b="1" dirty="0">
              <a:solidFill>
                <a:srgbClr val="C00000"/>
              </a:solidFill>
              <a:latin typeface="Garamond" panose="02020404030301010803" pitchFamily="18" charset="0"/>
            </a:endParaRPr>
          </a:p>
        </p:txBody>
      </p:sp>
      <p:sp>
        <p:nvSpPr>
          <p:cNvPr id="3" name="Text Placeholder 2"/>
          <p:cNvSpPr>
            <a:spLocks noGrp="1"/>
          </p:cNvSpPr>
          <p:nvPr>
            <p:ph type="body" sz="quarter" idx="10"/>
          </p:nvPr>
        </p:nvSpPr>
        <p:spPr/>
        <p:txBody>
          <a:bodyPr>
            <a:normAutofit/>
          </a:bodyPr>
          <a:lstStyle/>
          <a:p>
            <a:pPr marL="533400" lvl="0" indent="-419100" algn="just">
              <a:lnSpc>
                <a:spcPct val="80000"/>
              </a:lnSpc>
            </a:pPr>
            <a:r>
              <a:rPr lang="en-US" sz="2200" dirty="0">
                <a:latin typeface="Garamond" panose="02020404030301010803" pitchFamily="18" charset="0"/>
              </a:rPr>
              <a:t>Only IOs that have been approved</a:t>
            </a:r>
          </a:p>
          <a:p>
            <a:pPr marL="533400" lvl="0" indent="-419100" algn="just">
              <a:lnSpc>
                <a:spcPct val="80000"/>
              </a:lnSpc>
            </a:pPr>
            <a:r>
              <a:rPr lang="en-US" sz="2200" dirty="0">
                <a:latin typeface="Garamond" panose="02020404030301010803" pitchFamily="18" charset="0"/>
              </a:rPr>
              <a:t>Number of days of work per person on the basis of timesheets  (days x unit per day – according to staff category &amp; country)  </a:t>
            </a:r>
            <a:endParaRPr lang="en-US" sz="2200" dirty="0" smtClean="0">
              <a:latin typeface="Garamond" panose="02020404030301010803" pitchFamily="18" charset="0"/>
            </a:endParaRPr>
          </a:p>
          <a:p>
            <a:pPr marL="533400" lvl="0" indent="-419100" algn="just">
              <a:lnSpc>
                <a:spcPct val="80000"/>
              </a:lnSpc>
            </a:pPr>
            <a:r>
              <a:rPr lang="en-US" sz="2200" dirty="0" smtClean="0">
                <a:latin typeface="Garamond" panose="02020404030301010803" pitchFamily="18" charset="0"/>
              </a:rPr>
              <a:t>Only </a:t>
            </a:r>
            <a:r>
              <a:rPr lang="en-US" sz="2200" dirty="0">
                <a:latin typeface="Garamond" panose="02020404030301010803" pitchFamily="18" charset="0"/>
              </a:rPr>
              <a:t>staff members of beneficiaries </a:t>
            </a:r>
            <a:r>
              <a:rPr lang="en-US" sz="2200" dirty="0" smtClean="0">
                <a:latin typeface="Garamond" panose="02020404030301010803" pitchFamily="18" charset="0"/>
              </a:rPr>
              <a:t>can be </a:t>
            </a:r>
            <a:r>
              <a:rPr lang="en-US" sz="2200" dirty="0">
                <a:latin typeface="Garamond" panose="02020404030301010803" pitchFamily="18" charset="0"/>
              </a:rPr>
              <a:t>declared</a:t>
            </a:r>
          </a:p>
          <a:p>
            <a:pPr marL="533400" lvl="0" indent="-419100" algn="just">
              <a:lnSpc>
                <a:spcPct val="80000"/>
              </a:lnSpc>
            </a:pPr>
            <a:r>
              <a:rPr lang="en-US" sz="2200" dirty="0">
                <a:latin typeface="Garamond" panose="02020404030301010803" pitchFamily="18" charset="0"/>
              </a:rPr>
              <a:t>NO SUBCONTRACTING for the production of IOs</a:t>
            </a:r>
          </a:p>
          <a:p>
            <a:pPr marL="533400" lvl="0" indent="-419100" algn="just">
              <a:lnSpc>
                <a:spcPct val="80000"/>
              </a:lnSpc>
            </a:pPr>
            <a:r>
              <a:rPr lang="en-US" sz="2200" dirty="0">
                <a:latin typeface="Garamond" panose="02020404030301010803" pitchFamily="18" charset="0"/>
              </a:rPr>
              <a:t>Staff categories “manager” &amp; “administrative staff”:	</a:t>
            </a:r>
            <a:r>
              <a:rPr lang="en-US" sz="2200" dirty="0" smtClean="0">
                <a:latin typeface="Garamond" panose="02020404030301010803" pitchFamily="18" charset="0"/>
              </a:rPr>
              <a:t>only if applied </a:t>
            </a:r>
            <a:r>
              <a:rPr lang="en-US" sz="2200" dirty="0">
                <a:latin typeface="Garamond" panose="02020404030301010803" pitchFamily="18" charset="0"/>
              </a:rPr>
              <a:t>for and adequately justified and approved by the CY NA</a:t>
            </a:r>
          </a:p>
          <a:p>
            <a:pPr marL="533400" lvl="0" indent="-419100" algn="just">
              <a:lnSpc>
                <a:spcPct val="80000"/>
              </a:lnSpc>
            </a:pPr>
            <a:r>
              <a:rPr lang="en-US" sz="2200" dirty="0">
                <a:latin typeface="Garamond" panose="02020404030301010803" pitchFamily="18" charset="0"/>
              </a:rPr>
              <a:t>Only paid personnel can claim staff costs for IOs</a:t>
            </a:r>
          </a:p>
          <a:p>
            <a:pPr marL="533400" lvl="0" indent="-419100" algn="just">
              <a:lnSpc>
                <a:spcPct val="80000"/>
              </a:lnSpc>
            </a:pPr>
            <a:endParaRPr lang="en-US" sz="2200" dirty="0">
              <a:latin typeface="Garamond" panose="02020404030301010803" pitchFamily="18" charset="0"/>
            </a:endParaRPr>
          </a:p>
        </p:txBody>
      </p:sp>
    </p:spTree>
    <p:extLst>
      <p:ext uri="{BB962C8B-B14F-4D97-AF65-F5344CB8AC3E}">
        <p14:creationId xmlns:p14="http://schemas.microsoft.com/office/powerpoint/2010/main" val="3098610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rst Slide">
  <a:themeElements>
    <a:clrScheme name="UNIC">
      <a:dk1>
        <a:sysClr val="windowText" lastClr="000000"/>
      </a:dk1>
      <a:lt1>
        <a:sysClr val="window" lastClr="FFFFFF"/>
      </a:lt1>
      <a:dk2>
        <a:srgbClr val="53565A"/>
      </a:dk2>
      <a:lt2>
        <a:srgbClr val="DFE2E5"/>
      </a:lt2>
      <a:accent1>
        <a:srgbClr val="BD081C"/>
      </a:accent1>
      <a:accent2>
        <a:srgbClr val="53565A"/>
      </a:accent2>
      <a:accent3>
        <a:srgbClr val="DFE2E5"/>
      </a:accent3>
      <a:accent4>
        <a:srgbClr val="8D0515"/>
      </a:accent4>
      <a:accent5>
        <a:srgbClr val="5E030E"/>
      </a:accent5>
      <a:accent6>
        <a:srgbClr val="A0A9B2"/>
      </a:accent6>
      <a:hlink>
        <a:srgbClr val="BD081C"/>
      </a:hlink>
      <a:folHlink>
        <a:srgbClr val="53565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potx" id="{867593F6-23FE-4F6D-A7DB-79303735C1CA}" vid="{0A99FFB9-DA67-4F3C-8B46-8DBA2436A440}"/>
    </a:ext>
  </a:extLst>
</a:theme>
</file>

<file path=ppt/theme/theme2.xml><?xml version="1.0" encoding="utf-8"?>
<a:theme xmlns:a="http://schemas.openxmlformats.org/drawingml/2006/main" name="Inside Page">
  <a:themeElements>
    <a:clrScheme name="UNIC">
      <a:dk1>
        <a:sysClr val="windowText" lastClr="000000"/>
      </a:dk1>
      <a:lt1>
        <a:sysClr val="window" lastClr="FFFFFF"/>
      </a:lt1>
      <a:dk2>
        <a:srgbClr val="53565A"/>
      </a:dk2>
      <a:lt2>
        <a:srgbClr val="DFE2E5"/>
      </a:lt2>
      <a:accent1>
        <a:srgbClr val="BD081C"/>
      </a:accent1>
      <a:accent2>
        <a:srgbClr val="53565A"/>
      </a:accent2>
      <a:accent3>
        <a:srgbClr val="DFE2E5"/>
      </a:accent3>
      <a:accent4>
        <a:srgbClr val="8D0515"/>
      </a:accent4>
      <a:accent5>
        <a:srgbClr val="5E030E"/>
      </a:accent5>
      <a:accent6>
        <a:srgbClr val="A0A9B2"/>
      </a:accent6>
      <a:hlink>
        <a:srgbClr val="BD081C"/>
      </a:hlink>
      <a:folHlink>
        <a:srgbClr val="53565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17294</TotalTime>
  <Words>1330</Words>
  <Application>Microsoft Office PowerPoint</Application>
  <PresentationFormat>Widescreen</PresentationFormat>
  <Paragraphs>158</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Garamond</vt:lpstr>
      <vt:lpstr>Segoe UI</vt:lpstr>
      <vt:lpstr>First Slide</vt:lpstr>
      <vt:lpstr>Inside Page</vt:lpstr>
      <vt:lpstr>Eurodiplomats March 2021</vt:lpstr>
      <vt:lpstr>PROJECT DURATION</vt:lpstr>
      <vt:lpstr>PAYMENT ARRANGEMENTS</vt:lpstr>
      <vt:lpstr>PAYMENT ARRANGEMENTS</vt:lpstr>
      <vt:lpstr>BUDGET HEADINGS</vt:lpstr>
      <vt:lpstr>1. PROJECT MANAGEMENT &amp; IMPLEMENTATION</vt:lpstr>
      <vt:lpstr>2. TRASNATIONAL PROJECT MEETINGS (1/2)</vt:lpstr>
      <vt:lpstr>2. TRASNATIONAL PROJECT MEETINGS (2/2)</vt:lpstr>
      <vt:lpstr>3. INTELLECTUAL OUTPUTS (1/2)</vt:lpstr>
      <vt:lpstr>3. INTELLECTUAL OUTPUTS (2/2)</vt:lpstr>
      <vt:lpstr>4. MULTIPLIER EVENTS (1/2)</vt:lpstr>
      <vt:lpstr>4. MULTIPLIER EVENTS (2/2)</vt:lpstr>
      <vt:lpstr>5. LEARNING TEACHING TRAINING ACTIVITIES (1/3)</vt:lpstr>
      <vt:lpstr>5. LEARNING TEACHING TRAINING ACTIVITIES (2/3)</vt:lpstr>
      <vt:lpstr>5. LEARNING TEACHING TRAINING ACTIVITIES (3/3)</vt:lpstr>
      <vt:lpstr>6. SPECIAL NEEDS</vt:lpstr>
      <vt:lpstr>7. EXCEPTIONAL COSTS</vt:lpstr>
      <vt:lpstr>7. EXCEPTIONAL COSTS</vt:lpstr>
      <vt:lpstr>BUDGET</vt:lpstr>
      <vt:lpstr>BUDGET TRANSFERS WITHOUT  AN AMENDMENT</vt:lpstr>
      <vt:lpstr>CHECKS AND AUDITS</vt:lpstr>
      <vt:lpstr>PowerPoint Presentation</vt:lpstr>
    </vt:vector>
  </TitlesOfParts>
  <Company>University of Nicosia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Center</dc:creator>
  <cp:lastModifiedBy>Panayiotis Angelides</cp:lastModifiedBy>
  <cp:revision>97</cp:revision>
  <cp:lastPrinted>2018-02-22T07:26:01Z</cp:lastPrinted>
  <dcterms:created xsi:type="dcterms:W3CDTF">2017-03-31T08:24:59Z</dcterms:created>
  <dcterms:modified xsi:type="dcterms:W3CDTF">2021-03-30T06:01:56Z</dcterms:modified>
</cp:coreProperties>
</file>