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4" r:id="rId3"/>
    <p:sldId id="296" r:id="rId4"/>
    <p:sldId id="264" r:id="rId5"/>
    <p:sldId id="265" r:id="rId6"/>
    <p:sldId id="267" r:id="rId7"/>
    <p:sldId id="269" r:id="rId8"/>
    <p:sldId id="298" r:id="rId9"/>
    <p:sldId id="297"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A9ABCB-0039-4EDC-94A5-3A4327DCAD09}" type="datetimeFigureOut">
              <a:rPr lang="en-US" smtClean="0"/>
              <a:t>7/12/2021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5A0D0BF-4C84-4908-8D0F-65418F9177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9ABCB-0039-4EDC-94A5-3A4327DCAD09}"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D0BF-4C84-4908-8D0F-65418F9177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9ABCB-0039-4EDC-94A5-3A4327DCAD09}"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D0BF-4C84-4908-8D0F-65418F9177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9ABCB-0039-4EDC-94A5-3A4327DCAD09}"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D0BF-4C84-4908-8D0F-65418F9177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A9ABCB-0039-4EDC-94A5-3A4327DCAD09}"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D0BF-4C84-4908-8D0F-65418F9177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A9ABCB-0039-4EDC-94A5-3A4327DCAD09}" type="datetimeFigureOut">
              <a:rPr lang="en-US" smtClean="0"/>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D0BF-4C84-4908-8D0F-65418F9177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A9ABCB-0039-4EDC-94A5-3A4327DCAD09}" type="datetimeFigureOut">
              <a:rPr lang="en-US" smtClean="0"/>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0D0BF-4C84-4908-8D0F-65418F9177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A9ABCB-0039-4EDC-94A5-3A4327DCAD09}" type="datetimeFigureOut">
              <a:rPr lang="en-US" smtClean="0"/>
              <a:t>7/12/2021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0D0BF-4C84-4908-8D0F-65418F9177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9ABCB-0039-4EDC-94A5-3A4327DCAD09}" type="datetimeFigureOut">
              <a:rPr lang="en-US" smtClean="0"/>
              <a:t>7/12/2021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0D0BF-4C84-4908-8D0F-65418F9177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A9ABCB-0039-4EDC-94A5-3A4327DCAD09}" type="datetimeFigureOut">
              <a:rPr lang="en-US" smtClean="0"/>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D0BF-4C84-4908-8D0F-65418F9177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A9ABCB-0039-4EDC-94A5-3A4327DCAD09}" type="datetimeFigureOut">
              <a:rPr lang="en-US" smtClean="0"/>
              <a:t>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5A0D0BF-4C84-4908-8D0F-65418F9177E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A9ABCB-0039-4EDC-94A5-3A4327DCAD09}" type="datetimeFigureOut">
              <a:rPr lang="en-US" smtClean="0"/>
              <a:t>7/12/2021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A0D0BF-4C84-4908-8D0F-65418F9177E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hadjisoteriou.c@unic.ac.c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fsusa.org/educators/lesson-plans/fostering-cultural-diplomacy-in-the-classroom/" TargetMode="External"/><Relationship Id="rId2" Type="http://schemas.openxmlformats.org/officeDocument/2006/relationships/hyperlink" Target="https://www.culturaldiplomacy.org/academy/index.php?en_historical-acts-of-c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7851648" cy="2057400"/>
          </a:xfrm>
        </p:spPr>
        <p:txBody>
          <a:bodyPr>
            <a:normAutofit fontScale="90000"/>
          </a:bodyPr>
          <a:lstStyle/>
          <a:p>
            <a:pPr algn="ctr"/>
            <a:r>
              <a:rPr lang="en-US" dirty="0" smtClean="0">
                <a:effectLst/>
              </a:rPr>
              <a:t/>
            </a:r>
            <a:br>
              <a:rPr lang="en-US" dirty="0" smtClean="0">
                <a:effectLst/>
              </a:rPr>
            </a:br>
            <a:r>
              <a:rPr lang="en-US" dirty="0">
                <a:effectLst/>
              </a:rPr>
              <a:t/>
            </a:r>
            <a:br>
              <a:rPr lang="en-US" dirty="0">
                <a:effectLst/>
              </a:rPr>
            </a:br>
            <a:r>
              <a:rPr lang="en-US" sz="5800" dirty="0" smtClean="0">
                <a:effectLst/>
              </a:rPr>
              <a:t>Activity </a:t>
            </a:r>
            <a:r>
              <a:rPr lang="en-US" sz="5800" dirty="0" err="1" smtClean="0">
                <a:effectLst/>
              </a:rPr>
              <a:t>Developement</a:t>
            </a:r>
            <a:endParaRPr lang="en-US" sz="5800" dirty="0">
              <a:effectLst/>
            </a:endParaRPr>
          </a:p>
        </p:txBody>
      </p:sp>
      <p:sp>
        <p:nvSpPr>
          <p:cNvPr id="3" name="Subtitle 2"/>
          <p:cNvSpPr>
            <a:spLocks noGrp="1"/>
          </p:cNvSpPr>
          <p:nvPr>
            <p:ph type="subTitle" idx="1"/>
          </p:nvPr>
        </p:nvSpPr>
        <p:spPr>
          <a:xfrm>
            <a:off x="533400" y="3228536"/>
            <a:ext cx="7854696" cy="3019864"/>
          </a:xfrm>
        </p:spPr>
        <p:txBody>
          <a:bodyPr>
            <a:normAutofit fontScale="62500" lnSpcReduction="20000"/>
          </a:bodyPr>
          <a:lstStyle/>
          <a:p>
            <a:pPr algn="ctr"/>
            <a:r>
              <a:rPr lang="en-US" sz="5500" b="1" dirty="0" smtClean="0">
                <a:solidFill>
                  <a:schemeClr val="bg1"/>
                </a:solidFill>
              </a:rPr>
              <a:t>‘</a:t>
            </a:r>
            <a:r>
              <a:rPr lang="en-US" sz="6000" b="1" dirty="0" err="1">
                <a:solidFill>
                  <a:schemeClr val="bg1"/>
                </a:solidFill>
              </a:rPr>
              <a:t>Εmpowering</a:t>
            </a:r>
            <a:r>
              <a:rPr lang="en-US" sz="6000" b="1" dirty="0">
                <a:solidFill>
                  <a:schemeClr val="bg1"/>
                </a:solidFill>
              </a:rPr>
              <a:t> children to act as cultural diplomats for a robust and resilient Europe</a:t>
            </a:r>
            <a:r>
              <a:rPr lang="en-US" sz="5500" b="1" dirty="0" smtClean="0">
                <a:solidFill>
                  <a:schemeClr val="bg1"/>
                </a:solidFill>
              </a:rPr>
              <a:t>’</a:t>
            </a:r>
            <a:endParaRPr lang="en-US" sz="5500" b="1" dirty="0">
              <a:solidFill>
                <a:schemeClr val="bg1"/>
              </a:solidFill>
            </a:endParaRPr>
          </a:p>
          <a:p>
            <a:pPr algn="ctr"/>
            <a:endParaRPr lang="en-US" sz="4800" b="1" dirty="0" smtClean="0">
              <a:solidFill>
                <a:schemeClr val="bg1"/>
              </a:solidFill>
            </a:endParaRPr>
          </a:p>
          <a:p>
            <a:pPr algn="ctr"/>
            <a:r>
              <a:rPr lang="en-US" sz="4400" b="1" dirty="0" smtClean="0">
                <a:solidFill>
                  <a:schemeClr val="bg1"/>
                </a:solidFill>
              </a:rPr>
              <a:t>EURODIPLOMATS</a:t>
            </a:r>
            <a:endParaRPr lang="en-US" sz="4400" b="1" dirty="0">
              <a:solidFill>
                <a:schemeClr val="bg1"/>
              </a:solidFill>
            </a:endParaRPr>
          </a:p>
          <a:p>
            <a:pPr algn="ctr"/>
            <a:r>
              <a:rPr lang="en-US" sz="4400" dirty="0">
                <a:solidFill>
                  <a:schemeClr val="bg1"/>
                </a:solidFill>
              </a:rPr>
              <a:t>Project reference: KA227-226D6961</a:t>
            </a:r>
            <a:endParaRPr lang="en-US" dirty="0">
              <a:solidFill>
                <a:schemeClr val="bg1"/>
              </a:solidFill>
            </a:endParaRPr>
          </a:p>
        </p:txBody>
      </p:sp>
      <p:pic>
        <p:nvPicPr>
          <p:cNvPr id="1026" name="irc_mi" descr="eu_flag-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7580" y="825910"/>
            <a:ext cx="27336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 descr="E:\MyDoc's_1_June_2021\Diplomats\Dissemination\EURODIPLOMATS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797335"/>
            <a:ext cx="1760537"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3251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229600" cy="1143000"/>
          </a:xfrm>
        </p:spPr>
        <p:txBody>
          <a:bodyPr/>
          <a:lstStyle/>
          <a:p>
            <a:pPr algn="ctr"/>
            <a:r>
              <a:rPr lang="en-US" dirty="0" smtClean="0"/>
              <a:t>Thank you for your attention!</a:t>
            </a:r>
            <a:endParaRPr lang="en-US" dirty="0"/>
          </a:p>
        </p:txBody>
      </p:sp>
      <p:sp>
        <p:nvSpPr>
          <p:cNvPr id="3" name="Content Placeholder 2"/>
          <p:cNvSpPr>
            <a:spLocks noGrp="1"/>
          </p:cNvSpPr>
          <p:nvPr>
            <p:ph idx="1"/>
          </p:nvPr>
        </p:nvSpPr>
        <p:spPr>
          <a:xfrm>
            <a:off x="457200" y="3352800"/>
            <a:ext cx="8229600" cy="2971800"/>
          </a:xfrm>
        </p:spPr>
        <p:txBody>
          <a:bodyPr/>
          <a:lstStyle/>
          <a:p>
            <a:pPr marL="0" indent="0" algn="ctr">
              <a:buNone/>
            </a:pPr>
            <a:r>
              <a:rPr lang="en-US" dirty="0" smtClean="0"/>
              <a:t> </a:t>
            </a:r>
            <a:r>
              <a:rPr lang="en-US" dirty="0" smtClean="0">
                <a:hlinkClick r:id="rId2"/>
              </a:rPr>
              <a:t>hadjisoteriou.c@unic.ac.cy</a:t>
            </a:r>
            <a:endParaRPr lang="en-US" dirty="0" smtClean="0"/>
          </a:p>
          <a:p>
            <a:pPr marL="0" indent="0">
              <a:buNone/>
            </a:pPr>
            <a:endParaRPr lang="en-US" dirty="0"/>
          </a:p>
        </p:txBody>
      </p:sp>
    </p:spTree>
    <p:extLst>
      <p:ext uri="{BB962C8B-B14F-4D97-AF65-F5344CB8AC3E}">
        <p14:creationId xmlns:p14="http://schemas.microsoft.com/office/powerpoint/2010/main" val="623779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cultural diplomacy?</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Cultural diplomacy entails a type of public diplomacy and soft power that refers to the exchange of ideas, information, art, language, and other aspects of culture among nations and their peoples in order to foster mutual understanding and cooperation. </a:t>
            </a:r>
            <a:endParaRPr lang="en-US" dirty="0" smtClean="0"/>
          </a:p>
          <a:p>
            <a:pPr algn="just"/>
            <a:endParaRPr lang="en-US" dirty="0"/>
          </a:p>
          <a:p>
            <a:pPr algn="just"/>
            <a:r>
              <a:rPr lang="en-US" dirty="0" smtClean="0"/>
              <a:t>The </a:t>
            </a:r>
            <a:r>
              <a:rPr lang="en-US" dirty="0"/>
              <a:t>goal of cultural diplomacy is for people coming from a foreign nation to develop a rich understanding of one nation's ideals and institutions so as to build broad support for social, economic, and political goals. </a:t>
            </a:r>
            <a:endParaRPr lang="en-US" dirty="0" smtClean="0"/>
          </a:p>
          <a:p>
            <a:pPr algn="just"/>
            <a:endParaRPr lang="en-US" dirty="0"/>
          </a:p>
          <a:p>
            <a:pPr algn="just"/>
            <a:r>
              <a:rPr lang="en-US" dirty="0" smtClean="0"/>
              <a:t>Cultural </a:t>
            </a:r>
            <a:r>
              <a:rPr lang="en-US" dirty="0"/>
              <a:t>diplomacy is a course of action based on the exchange of ideas, values, traditions, and other aspects of culture or identity, to strengthen relationships and socio-cultural cooperation, to promote national interests and beyond.</a:t>
            </a:r>
          </a:p>
        </p:txBody>
      </p:sp>
    </p:spTree>
    <p:extLst>
      <p:ext uri="{BB962C8B-B14F-4D97-AF65-F5344CB8AC3E}">
        <p14:creationId xmlns:p14="http://schemas.microsoft.com/office/powerpoint/2010/main" val="3371895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cultural diplomacy</a:t>
            </a:r>
            <a:endParaRPr lang="en-US" dirty="0"/>
          </a:p>
        </p:txBody>
      </p:sp>
      <p:sp>
        <p:nvSpPr>
          <p:cNvPr id="4" name="Rectangle 3"/>
          <p:cNvSpPr/>
          <p:nvPr/>
        </p:nvSpPr>
        <p:spPr>
          <a:xfrm>
            <a:off x="457200" y="1997839"/>
            <a:ext cx="8229600" cy="3554819"/>
          </a:xfrm>
          <a:prstGeom prst="rect">
            <a:avLst/>
          </a:prstGeom>
        </p:spPr>
        <p:txBody>
          <a:bodyPr wrap="square">
            <a:spAutoFit/>
          </a:bodyPr>
          <a:lstStyle/>
          <a:p>
            <a:r>
              <a:rPr lang="en-US" sz="2500" dirty="0" smtClean="0"/>
              <a:t>The </a:t>
            </a:r>
            <a:r>
              <a:rPr lang="en-US" sz="2500" dirty="0"/>
              <a:t>goal of cultural diplomacy is to positively influence a foreign audience and use that influence, as a means for building mutual understanding, by: </a:t>
            </a:r>
            <a:endParaRPr lang="en-US" sz="2500" dirty="0" smtClean="0"/>
          </a:p>
          <a:p>
            <a:pPr marL="285750" indent="-285750">
              <a:buFontTx/>
              <a:buChar char="-"/>
            </a:pPr>
            <a:r>
              <a:rPr lang="en-US" sz="2500" dirty="0" smtClean="0"/>
              <a:t>building </a:t>
            </a:r>
            <a:r>
              <a:rPr lang="en-US" sz="2500" dirty="0"/>
              <a:t>a positive view of the country's people, culture, and policies, </a:t>
            </a:r>
            <a:endParaRPr lang="en-US" sz="2500" dirty="0" smtClean="0"/>
          </a:p>
          <a:p>
            <a:pPr marL="285750" indent="-285750">
              <a:buFontTx/>
              <a:buChar char="-"/>
            </a:pPr>
            <a:r>
              <a:rPr lang="en-US" sz="2500" dirty="0" smtClean="0"/>
              <a:t>inducing </a:t>
            </a:r>
            <a:r>
              <a:rPr lang="en-US" sz="2500" dirty="0"/>
              <a:t>greater cooperation between the two nations, </a:t>
            </a:r>
            <a:endParaRPr lang="en-US" sz="2500" dirty="0" smtClean="0"/>
          </a:p>
          <a:p>
            <a:pPr marL="285750" indent="-285750">
              <a:buFontTx/>
              <a:buChar char="-"/>
            </a:pPr>
            <a:r>
              <a:rPr lang="en-US" sz="2500" dirty="0" smtClean="0"/>
              <a:t>supporting </a:t>
            </a:r>
            <a:r>
              <a:rPr lang="en-US" sz="2500" dirty="0"/>
              <a:t>change in socio-political policies of the target nation, and </a:t>
            </a:r>
            <a:endParaRPr lang="en-US" sz="2500" dirty="0" smtClean="0"/>
          </a:p>
          <a:p>
            <a:pPr marL="285750" indent="-285750">
              <a:buFontTx/>
              <a:buChar char="-"/>
            </a:pPr>
            <a:r>
              <a:rPr lang="en-US" sz="2500" dirty="0" smtClean="0"/>
              <a:t>preventing </a:t>
            </a:r>
            <a:r>
              <a:rPr lang="en-US" sz="2500" dirty="0"/>
              <a:t>and mitigating </a:t>
            </a:r>
            <a:r>
              <a:rPr lang="en-US" sz="2500" dirty="0" smtClean="0"/>
              <a:t>conflict.</a:t>
            </a:r>
            <a:endParaRPr lang="en-US" sz="2500" dirty="0"/>
          </a:p>
        </p:txBody>
      </p:sp>
    </p:spTree>
    <p:extLst>
      <p:ext uri="{BB962C8B-B14F-4D97-AF65-F5344CB8AC3E}">
        <p14:creationId xmlns:p14="http://schemas.microsoft.com/office/powerpoint/2010/main" val="2777194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Axes of the project: The methods</a:t>
            </a:r>
            <a:endParaRPr lang="en-US" dirty="0"/>
          </a:p>
        </p:txBody>
      </p:sp>
      <p:sp>
        <p:nvSpPr>
          <p:cNvPr id="3" name="Content Placeholder 2"/>
          <p:cNvSpPr>
            <a:spLocks noGrp="1"/>
          </p:cNvSpPr>
          <p:nvPr>
            <p:ph idx="1"/>
          </p:nvPr>
        </p:nvSpPr>
        <p:spPr>
          <a:xfrm>
            <a:off x="533400" y="2362200"/>
            <a:ext cx="8229600" cy="4389120"/>
          </a:xfrm>
        </p:spPr>
        <p:txBody>
          <a:bodyPr/>
          <a:lstStyle/>
          <a:p>
            <a:r>
              <a:rPr lang="en-US" dirty="0" smtClean="0"/>
              <a:t>Collaborative </a:t>
            </a:r>
            <a:r>
              <a:rPr lang="en-US" dirty="0" smtClean="0"/>
              <a:t>art-making pedagogy</a:t>
            </a:r>
            <a:endParaRPr lang="en-US" dirty="0" smtClean="0"/>
          </a:p>
          <a:p>
            <a:pPr marL="0" indent="0">
              <a:buNone/>
            </a:pPr>
            <a:endParaRPr lang="en-US" dirty="0"/>
          </a:p>
          <a:p>
            <a:r>
              <a:rPr lang="en-US" dirty="0" smtClean="0"/>
              <a:t>Collaborative </a:t>
            </a:r>
            <a:r>
              <a:rPr lang="en-US" dirty="0" smtClean="0"/>
              <a:t>story-telling</a:t>
            </a:r>
            <a:r>
              <a:rPr lang="en-US" dirty="0" smtClean="0"/>
              <a:t> </a:t>
            </a:r>
            <a:r>
              <a:rPr lang="en-US" dirty="0" smtClean="0"/>
              <a:t>and </a:t>
            </a:r>
            <a:r>
              <a:rPr lang="en-US" dirty="0" smtClean="0"/>
              <a:t>poetry pedagogy</a:t>
            </a:r>
            <a:endParaRPr lang="en-US" dirty="0"/>
          </a:p>
          <a:p>
            <a:endParaRPr lang="en-US" dirty="0" smtClean="0"/>
          </a:p>
          <a:p>
            <a:r>
              <a:rPr lang="en-US" dirty="0" smtClean="0"/>
              <a:t>Digital-culture </a:t>
            </a:r>
            <a:r>
              <a:rPr lang="en-US" dirty="0" smtClean="0"/>
              <a:t>pedagogy</a:t>
            </a:r>
            <a:endParaRPr lang="en-US" dirty="0"/>
          </a:p>
        </p:txBody>
      </p:sp>
    </p:spTree>
    <p:extLst>
      <p:ext uri="{BB962C8B-B14F-4D97-AF65-F5344CB8AC3E}">
        <p14:creationId xmlns:p14="http://schemas.microsoft.com/office/powerpoint/2010/main" val="24487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lstStyle/>
          <a:p>
            <a:r>
              <a:rPr lang="en-US" dirty="0" smtClean="0"/>
              <a:t>Collaborative art-making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Collaborative art-making entails children’s collaborative work in order to </a:t>
            </a:r>
            <a:r>
              <a:rPr lang="en-US" b="1" u="sng" dirty="0"/>
              <a:t>achieve a common goal within their art group</a:t>
            </a:r>
            <a:r>
              <a:rPr lang="en-US" dirty="0"/>
              <a:t>, while learning to share their thoughts (i.e. on </a:t>
            </a:r>
            <a:r>
              <a:rPr lang="en-US" dirty="0" smtClean="0"/>
              <a:t>culture, art, </a:t>
            </a:r>
            <a:r>
              <a:rPr lang="en-US" dirty="0"/>
              <a:t>and </a:t>
            </a:r>
            <a:r>
              <a:rPr lang="en-US" dirty="0" smtClean="0"/>
              <a:t>language) </a:t>
            </a:r>
            <a:r>
              <a:rPr lang="en-US" dirty="0"/>
              <a:t>and emotions, and use critical thought to go into the others’ emotions. </a:t>
            </a:r>
            <a:endParaRPr lang="en-US" dirty="0" smtClean="0"/>
          </a:p>
          <a:p>
            <a:pPr algn="just"/>
            <a:endParaRPr lang="en-US" dirty="0"/>
          </a:p>
          <a:p>
            <a:pPr algn="just"/>
            <a:r>
              <a:rPr lang="en-US" dirty="0"/>
              <a:t>C</a:t>
            </a:r>
            <a:r>
              <a:rPr lang="en-US" dirty="0" smtClean="0"/>
              <a:t>ollaborative </a:t>
            </a:r>
            <a:r>
              <a:rPr lang="en-US" dirty="0"/>
              <a:t>art-making may be used as an innovative and more creative research method to </a:t>
            </a:r>
            <a:r>
              <a:rPr lang="en-US" b="1" u="sng" dirty="0"/>
              <a:t>examine children’s everyday life, experiences, and social </a:t>
            </a:r>
            <a:r>
              <a:rPr lang="en-US" b="1" u="sng" dirty="0" smtClean="0"/>
              <a:t>interactions</a:t>
            </a:r>
            <a:r>
              <a:rPr lang="en-US" dirty="0" smtClean="0"/>
              <a:t>. </a:t>
            </a:r>
            <a:r>
              <a:rPr lang="en-US" dirty="0"/>
              <a:t>In such a method, children should become co-interpreters of their art creations by being encouraged to </a:t>
            </a:r>
            <a:r>
              <a:rPr lang="en-US" b="1" u="sng" dirty="0"/>
              <a:t>comment upon them</a:t>
            </a:r>
            <a:r>
              <a:rPr lang="en-US" dirty="0"/>
              <a:t>.</a:t>
            </a:r>
          </a:p>
        </p:txBody>
      </p:sp>
    </p:spTree>
    <p:extLst>
      <p:ext uri="{BB962C8B-B14F-4D97-AF65-F5344CB8AC3E}">
        <p14:creationId xmlns:p14="http://schemas.microsoft.com/office/powerpoint/2010/main" val="1303396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896112"/>
          </a:xfrm>
        </p:spPr>
        <p:txBody>
          <a:bodyPr>
            <a:normAutofit/>
          </a:bodyPr>
          <a:lstStyle/>
          <a:p>
            <a:r>
              <a:rPr lang="en-US" dirty="0" smtClean="0"/>
              <a:t>Digital-culture pedagogy: Tools</a:t>
            </a:r>
            <a:endParaRPr lang="en-US" dirty="0"/>
          </a:p>
        </p:txBody>
      </p:sp>
      <p:sp>
        <p:nvSpPr>
          <p:cNvPr id="3" name="Content Placeholder 2"/>
          <p:cNvSpPr>
            <a:spLocks noGrp="1"/>
          </p:cNvSpPr>
          <p:nvPr>
            <p:ph idx="1"/>
          </p:nvPr>
        </p:nvSpPr>
        <p:spPr>
          <a:xfrm>
            <a:off x="304800" y="1600200"/>
            <a:ext cx="8229600" cy="5562600"/>
          </a:xfrm>
        </p:spPr>
        <p:txBody>
          <a:bodyPr>
            <a:normAutofit/>
          </a:bodyPr>
          <a:lstStyle/>
          <a:p>
            <a:pPr algn="just"/>
            <a:r>
              <a:rPr lang="en-US" b="1" u="sng" dirty="0"/>
              <a:t>T</a:t>
            </a:r>
            <a:r>
              <a:rPr lang="en-US" b="1" u="sng" dirty="0" smtClean="0"/>
              <a:t>ele-teams</a:t>
            </a:r>
            <a:r>
              <a:rPr lang="en-US" dirty="0" smtClean="0"/>
              <a:t> </a:t>
            </a:r>
            <a:r>
              <a:rPr lang="en-US" dirty="0"/>
              <a:t>with </a:t>
            </a:r>
            <a:r>
              <a:rPr lang="en-US" dirty="0" smtClean="0"/>
              <a:t>other </a:t>
            </a:r>
            <a:r>
              <a:rPr lang="en-US" dirty="0"/>
              <a:t>schools </a:t>
            </a:r>
            <a:r>
              <a:rPr lang="en-US" dirty="0" smtClean="0"/>
              <a:t>to </a:t>
            </a:r>
            <a:r>
              <a:rPr lang="en-US" dirty="0"/>
              <a:t>produce projects on </a:t>
            </a:r>
            <a:r>
              <a:rPr lang="en-US" dirty="0" smtClean="0"/>
              <a:t>cultural topics.</a:t>
            </a:r>
          </a:p>
          <a:p>
            <a:pPr algn="just"/>
            <a:endParaRPr lang="en-US" sz="1000" dirty="0" smtClean="0"/>
          </a:p>
          <a:p>
            <a:pPr algn="just"/>
            <a:r>
              <a:rPr lang="en-US" dirty="0"/>
              <a:t>C</a:t>
            </a:r>
            <a:r>
              <a:rPr lang="en-US" dirty="0" smtClean="0"/>
              <a:t>hildren exchange </a:t>
            </a:r>
            <a:r>
              <a:rPr lang="en-US" dirty="0"/>
              <a:t>their </a:t>
            </a:r>
            <a:r>
              <a:rPr lang="en-US" dirty="0" smtClean="0"/>
              <a:t>cultural values and attitudes on </a:t>
            </a:r>
            <a:r>
              <a:rPr lang="en-US" b="1" u="sng" dirty="0"/>
              <a:t>e-forums </a:t>
            </a:r>
            <a:r>
              <a:rPr lang="en-US" dirty="0"/>
              <a:t>including chat rooms and emailing. </a:t>
            </a:r>
            <a:endParaRPr lang="en-US" dirty="0" smtClean="0"/>
          </a:p>
          <a:p>
            <a:pPr algn="just"/>
            <a:endParaRPr lang="en-US" sz="1000" dirty="0" smtClean="0"/>
          </a:p>
          <a:p>
            <a:pPr algn="just"/>
            <a:r>
              <a:rPr lang="en-US" b="1" u="sng" dirty="0"/>
              <a:t>T</a:t>
            </a:r>
            <a:r>
              <a:rPr lang="en-US" b="1" u="sng" dirty="0" smtClean="0"/>
              <a:t>ele-presentations through video-conferencing</a:t>
            </a:r>
            <a:r>
              <a:rPr lang="en-US" dirty="0" smtClean="0"/>
              <a:t> (use of photographs</a:t>
            </a:r>
            <a:r>
              <a:rPr lang="en-US" dirty="0"/>
              <a:t>, videos, audio narrations, and other means of </a:t>
            </a:r>
            <a:r>
              <a:rPr lang="en-US" dirty="0" smtClean="0"/>
              <a:t>technology).</a:t>
            </a:r>
          </a:p>
          <a:p>
            <a:pPr algn="just"/>
            <a:endParaRPr lang="en-US" dirty="0"/>
          </a:p>
          <a:p>
            <a:pPr algn="just"/>
            <a:r>
              <a:rPr lang="en-US" b="1" u="sng" dirty="0" smtClean="0"/>
              <a:t>Cross-cultural exchange on social media and the web</a:t>
            </a:r>
            <a:r>
              <a:rPr lang="en-US" dirty="0" smtClean="0"/>
              <a:t>.</a:t>
            </a:r>
          </a:p>
        </p:txBody>
      </p:sp>
    </p:spTree>
    <p:extLst>
      <p:ext uri="{BB962C8B-B14F-4D97-AF65-F5344CB8AC3E}">
        <p14:creationId xmlns:p14="http://schemas.microsoft.com/office/powerpoint/2010/main" val="1748748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4400" cy="896112"/>
          </a:xfrm>
        </p:spPr>
        <p:txBody>
          <a:bodyPr>
            <a:normAutofit fontScale="90000"/>
          </a:bodyPr>
          <a:lstStyle/>
          <a:p>
            <a:r>
              <a:rPr lang="en-US" dirty="0" smtClean="0"/>
              <a:t>Collaborative storytelling and poetry</a:t>
            </a:r>
            <a:endParaRPr lang="en-US" dirty="0"/>
          </a:p>
        </p:txBody>
      </p:sp>
      <p:sp>
        <p:nvSpPr>
          <p:cNvPr id="3" name="Content Placeholder 2"/>
          <p:cNvSpPr>
            <a:spLocks noGrp="1"/>
          </p:cNvSpPr>
          <p:nvPr>
            <p:ph idx="1"/>
          </p:nvPr>
        </p:nvSpPr>
        <p:spPr>
          <a:xfrm>
            <a:off x="457200" y="1447800"/>
            <a:ext cx="8305800" cy="4876800"/>
          </a:xfrm>
        </p:spPr>
        <p:txBody>
          <a:bodyPr>
            <a:normAutofit fontScale="85000" lnSpcReduction="20000"/>
          </a:bodyPr>
          <a:lstStyle/>
          <a:p>
            <a:pPr algn="just"/>
            <a:r>
              <a:rPr lang="en-US" b="1" dirty="0"/>
              <a:t>During collaborative </a:t>
            </a:r>
            <a:r>
              <a:rPr lang="en-US" b="1" dirty="0" smtClean="0"/>
              <a:t>storytelling or poetry, </a:t>
            </a:r>
            <a:r>
              <a:rPr lang="en-US" b="1" dirty="0"/>
              <a:t>tellers bring different ideas and coordinate </a:t>
            </a:r>
            <a:r>
              <a:rPr lang="en-US" b="1" dirty="0" smtClean="0"/>
              <a:t>with each </a:t>
            </a:r>
            <a:r>
              <a:rPr lang="en-US" b="1" dirty="0"/>
              <a:t>other trying to create a coherent </a:t>
            </a:r>
            <a:r>
              <a:rPr lang="en-US" b="1" dirty="0" smtClean="0"/>
              <a:t>story or poem</a:t>
            </a:r>
            <a:r>
              <a:rPr lang="en-US" dirty="0" smtClean="0"/>
              <a:t>.</a:t>
            </a:r>
          </a:p>
          <a:p>
            <a:pPr algn="just"/>
            <a:endParaRPr lang="en-US" dirty="0"/>
          </a:p>
          <a:p>
            <a:pPr algn="just"/>
            <a:r>
              <a:rPr lang="en-US" dirty="0" smtClean="0"/>
              <a:t>Collaborative </a:t>
            </a:r>
            <a:r>
              <a:rPr lang="en-US" dirty="0"/>
              <a:t>storytelling can </a:t>
            </a:r>
            <a:r>
              <a:rPr lang="en-US" dirty="0" smtClean="0"/>
              <a:t>be developed </a:t>
            </a:r>
            <a:r>
              <a:rPr lang="en-US" dirty="0"/>
              <a:t>in linear and nonlinear approaches. </a:t>
            </a:r>
            <a:endParaRPr lang="en-US" dirty="0" smtClean="0"/>
          </a:p>
          <a:p>
            <a:pPr algn="just"/>
            <a:endParaRPr lang="en-US" dirty="0"/>
          </a:p>
          <a:p>
            <a:pPr algn="just"/>
            <a:r>
              <a:rPr lang="en-US" b="1" u="sng" dirty="0" smtClean="0"/>
              <a:t>Linear </a:t>
            </a:r>
            <a:r>
              <a:rPr lang="en-US" b="1" u="sng" dirty="0"/>
              <a:t>stories</a:t>
            </a:r>
            <a:r>
              <a:rPr lang="en-US" dirty="0"/>
              <a:t> contain exactly one begin, one middle and one end. All </a:t>
            </a:r>
            <a:r>
              <a:rPr lang="en-US" dirty="0" smtClean="0"/>
              <a:t>children collaborate </a:t>
            </a:r>
            <a:r>
              <a:rPr lang="en-US" dirty="0"/>
              <a:t>on a shared story in the form of relay and no branches can be developed. Children deeply rely on evaluating </a:t>
            </a:r>
            <a:r>
              <a:rPr lang="en-US" dirty="0" smtClean="0"/>
              <a:t>the relationship</a:t>
            </a:r>
            <a:r>
              <a:rPr lang="en-US" dirty="0"/>
              <a:t>, continuality and coherence of story path before sequentially participating in building up the story. </a:t>
            </a:r>
            <a:endParaRPr lang="en-US" dirty="0" smtClean="0"/>
          </a:p>
          <a:p>
            <a:pPr marL="0" indent="0" algn="just">
              <a:buNone/>
            </a:pPr>
            <a:endParaRPr lang="en-US" dirty="0" smtClean="0"/>
          </a:p>
          <a:p>
            <a:pPr algn="just"/>
            <a:r>
              <a:rPr lang="en-US" b="1" u="sng" dirty="0"/>
              <a:t>N</a:t>
            </a:r>
            <a:r>
              <a:rPr lang="en-US" b="1" u="sng" dirty="0" smtClean="0"/>
              <a:t>onlinear </a:t>
            </a:r>
            <a:r>
              <a:rPr lang="en-US" b="1" u="sng" dirty="0"/>
              <a:t>stories</a:t>
            </a:r>
            <a:r>
              <a:rPr lang="en-US" dirty="0"/>
              <a:t> enable children to link and orchestrate different ideas. Children can thus integrate other’s episodes to </a:t>
            </a:r>
            <a:r>
              <a:rPr lang="en-US" dirty="0" smtClean="0"/>
              <a:t>develop different </a:t>
            </a:r>
            <a:r>
              <a:rPr lang="en-US" dirty="0"/>
              <a:t>branches of stories.</a:t>
            </a:r>
          </a:p>
        </p:txBody>
      </p:sp>
    </p:spTree>
    <p:extLst>
      <p:ext uri="{BB962C8B-B14F-4D97-AF65-F5344CB8AC3E}">
        <p14:creationId xmlns:p14="http://schemas.microsoft.com/office/powerpoint/2010/main" val="3740589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ideas for activities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Dancing to connect</a:t>
            </a:r>
          </a:p>
          <a:p>
            <a:endParaRPr lang="en-US" dirty="0"/>
          </a:p>
          <a:p>
            <a:r>
              <a:rPr lang="en-US" dirty="0" smtClean="0"/>
              <a:t>Culinary-art diplomacy</a:t>
            </a:r>
          </a:p>
          <a:p>
            <a:endParaRPr lang="en-US" dirty="0"/>
          </a:p>
          <a:p>
            <a:r>
              <a:rPr lang="en-US" dirty="0" smtClean="0"/>
              <a:t>Using the power of music</a:t>
            </a:r>
          </a:p>
          <a:p>
            <a:endParaRPr lang="en-US" dirty="0"/>
          </a:p>
          <a:p>
            <a:r>
              <a:rPr lang="en-US" dirty="0" smtClean="0"/>
              <a:t>Digital walks in Europe</a:t>
            </a:r>
          </a:p>
          <a:p>
            <a:endParaRPr lang="en-US" dirty="0"/>
          </a:p>
          <a:p>
            <a:r>
              <a:rPr lang="en-US" dirty="0" smtClean="0"/>
              <a:t>Explore the lives of ordinary people across Europe</a:t>
            </a:r>
          </a:p>
          <a:p>
            <a:endParaRPr lang="en-US" dirty="0"/>
          </a:p>
          <a:p>
            <a:r>
              <a:rPr lang="en-US" dirty="0" smtClean="0"/>
              <a:t>Letters from students from one country to another</a:t>
            </a:r>
          </a:p>
          <a:p>
            <a:endParaRPr lang="en-US" dirty="0"/>
          </a:p>
          <a:p>
            <a:pPr marL="0" indent="0">
              <a:buNone/>
            </a:pPr>
            <a:endParaRPr lang="en-US" dirty="0"/>
          </a:p>
        </p:txBody>
      </p:sp>
    </p:spTree>
    <p:extLst>
      <p:ext uri="{BB962C8B-B14F-4D97-AF65-F5344CB8AC3E}">
        <p14:creationId xmlns:p14="http://schemas.microsoft.com/office/powerpoint/2010/main" val="429087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Websites for ideas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www.culturaldiplomacy.org/academy/index.php?en_historical-acts-of-cd</a:t>
            </a:r>
            <a:endParaRPr lang="en-US" dirty="0" smtClean="0"/>
          </a:p>
          <a:p>
            <a:pPr marL="0" indent="0">
              <a:buNone/>
            </a:pPr>
            <a:endParaRPr lang="en-US" dirty="0"/>
          </a:p>
          <a:p>
            <a:r>
              <a:rPr lang="en-US" dirty="0">
                <a:hlinkClick r:id="rId3"/>
              </a:rPr>
              <a:t>https://www.afsusa.org/educators/lesson-plans/fostering-cultural-diplomacy-in-the-classroom</a:t>
            </a:r>
            <a:r>
              <a:rPr lang="en-US" dirty="0" smtClean="0">
                <a:hlinkClick r:id="rId3"/>
              </a:rPr>
              <a:t>/</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2458803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559</TotalTime>
  <Words>561</Words>
  <Application>Microsoft Office PowerPoint</Application>
  <PresentationFormat>On-screen Show (4:3)</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Constantia</vt:lpstr>
      <vt:lpstr>Wingdings 2</vt:lpstr>
      <vt:lpstr>Flow</vt:lpstr>
      <vt:lpstr>  Activity Developement</vt:lpstr>
      <vt:lpstr>What is cultural diplomacy?</vt:lpstr>
      <vt:lpstr>The goal of cultural diplomacy</vt:lpstr>
      <vt:lpstr>Axes of the project: The methods</vt:lpstr>
      <vt:lpstr>Collaborative art-making</vt:lpstr>
      <vt:lpstr>Digital-culture pedagogy: Tools</vt:lpstr>
      <vt:lpstr>Collaborative storytelling and poetry</vt:lpstr>
      <vt:lpstr>Some ideas for activities</vt:lpstr>
      <vt:lpstr>Websites for ideas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UNic</cp:lastModifiedBy>
  <cp:revision>74</cp:revision>
  <dcterms:created xsi:type="dcterms:W3CDTF">2018-11-20T08:11:14Z</dcterms:created>
  <dcterms:modified xsi:type="dcterms:W3CDTF">2021-07-12T15:47:10Z</dcterms:modified>
</cp:coreProperties>
</file>