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95" r:id="rId3"/>
    <p:sldId id="292" r:id="rId4"/>
    <p:sldId id="312" r:id="rId5"/>
    <p:sldId id="311" r:id="rId6"/>
    <p:sldId id="293" r:id="rId7"/>
    <p:sldId id="307" r:id="rId8"/>
    <p:sldId id="290" r:id="rId9"/>
    <p:sldId id="308" r:id="rId10"/>
    <p:sldId id="298" r:id="rId11"/>
    <p:sldId id="291" r:id="rId12"/>
    <p:sldId id="301" r:id="rId13"/>
    <p:sldId id="309" r:id="rId14"/>
    <p:sldId id="294" r:id="rId15"/>
    <p:sldId id="31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A9ABCB-0039-4EDC-94A5-3A4327DCAD09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0D0BF-4C84-4908-8D0F-65418F9177E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jaunatne.gov.lv/sites/default/files/field/image/eu_flag-erasmus_vect_pos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adjisoteriou.c@unic.ac.c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725" y="1631156"/>
            <a:ext cx="7851648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5800" dirty="0" smtClean="0">
                <a:effectLst/>
              </a:rPr>
              <a:t>Transnational Meeting in Madrid</a:t>
            </a:r>
            <a:endParaRPr lang="en-US" sz="58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23622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‘</a:t>
            </a:r>
            <a:r>
              <a:rPr lang="en-US" sz="5400" b="1" dirty="0" err="1">
                <a:solidFill>
                  <a:schemeClr val="bg1"/>
                </a:solidFill>
              </a:rPr>
              <a:t>Εmpowering</a:t>
            </a:r>
            <a:r>
              <a:rPr lang="en-US" sz="5400" b="1" dirty="0">
                <a:solidFill>
                  <a:schemeClr val="bg1"/>
                </a:solidFill>
              </a:rPr>
              <a:t> children to act as cultural diplomats for a robust and resilient Europe’</a:t>
            </a:r>
          </a:p>
          <a:p>
            <a:pPr algn="ctr"/>
            <a:endParaRPr lang="en-US" sz="4400" b="1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EURODIPLOMATS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Project reference: KA227-226D6961</a:t>
            </a:r>
            <a:endParaRPr lang="en-US" sz="6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5" name="irc_mi" descr="http://jaunatne.gov.lv/sites/default/files/field/image/eu_flag-erasmus_vect_pos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73" y="831056"/>
            <a:ext cx="3763732" cy="107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819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E:\MyDoc's_1_June_2021\Diplomats\Dissemination\EURODIPLOMATS LOG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01" y="702879"/>
            <a:ext cx="1856015" cy="1098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251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Contents of Handbooks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See tables of contents.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EURODIPLOMATS events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r>
              <a:rPr lang="en-US" sz="2400" b="1" u="sng" dirty="0"/>
              <a:t>E1 International Conference: TOPIC</a:t>
            </a:r>
            <a:r>
              <a:rPr lang="en-US" sz="2400" b="1" dirty="0"/>
              <a:t>:</a:t>
            </a:r>
            <a:r>
              <a:rPr lang="en-US" sz="2400" dirty="0"/>
              <a:t> '</a:t>
            </a:r>
            <a:r>
              <a:rPr lang="en-US" sz="2400" dirty="0" err="1"/>
              <a:t>Εmpowering</a:t>
            </a:r>
            <a:r>
              <a:rPr lang="en-US" sz="2400" dirty="0"/>
              <a:t> children to act as cultural diplomats for a robust and resilient Europe' </a:t>
            </a:r>
            <a:r>
              <a:rPr lang="en-US" sz="2400" dirty="0" smtClean="0"/>
              <a:t>’.</a:t>
            </a:r>
            <a:endParaRPr lang="en-US" sz="2400" b="1" dirty="0" smtClean="0"/>
          </a:p>
          <a:p>
            <a:pPr marL="0" indent="0" algn="just">
              <a:buNone/>
            </a:pPr>
            <a:endParaRPr lang="en-US" sz="2400" b="1" dirty="0" smtClean="0"/>
          </a:p>
          <a:p>
            <a:pPr algn="just">
              <a:buFont typeface="Wingdings"/>
              <a:buChar char="à"/>
            </a:pPr>
            <a:r>
              <a:rPr lang="en-US" sz="2400" dirty="0" smtClean="0"/>
              <a:t>The Conference will be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in Cyprus by the University of Nicosia. 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Wingdings"/>
              <a:buChar char="à"/>
            </a:pPr>
            <a:r>
              <a:rPr lang="en-US" sz="2400" dirty="0" smtClean="0"/>
              <a:t>All partners will participate in the Conference.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algn="just">
              <a:buFont typeface="Wingdings"/>
              <a:buChar char="à"/>
            </a:pPr>
            <a:r>
              <a:rPr lang="en-US" sz="2400" dirty="0" smtClean="0"/>
              <a:t>The Final Transnational Meeting of the Project will occur at the same time. </a:t>
            </a:r>
            <a:endParaRPr lang="en-US" sz="2400" dirty="0"/>
          </a:p>
          <a:p>
            <a:pPr algn="just"/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835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/>
              <a:t>E2-E4 National </a:t>
            </a:r>
            <a:r>
              <a:rPr lang="en-US" sz="3000" b="1" dirty="0" smtClean="0"/>
              <a:t>EURODIPLOMATS </a:t>
            </a:r>
            <a:r>
              <a:rPr lang="en-US" sz="3000" b="1" dirty="0"/>
              <a:t>events</a:t>
            </a:r>
            <a:br>
              <a:rPr lang="en-US" sz="3000" b="1" dirty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867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u="sng" dirty="0" smtClean="0"/>
              <a:t>TOPIC</a:t>
            </a:r>
            <a:r>
              <a:rPr lang="en-US" b="1" dirty="0" smtClean="0"/>
              <a:t>:</a:t>
            </a:r>
            <a:r>
              <a:rPr lang="en-US" dirty="0" smtClean="0"/>
              <a:t> '</a:t>
            </a:r>
            <a:r>
              <a:rPr lang="en-US" dirty="0" err="1" smtClean="0"/>
              <a:t>Εmpowering</a:t>
            </a:r>
            <a:r>
              <a:rPr lang="en-US" dirty="0" smtClean="0"/>
              <a:t> </a:t>
            </a:r>
            <a:r>
              <a:rPr lang="en-US" dirty="0"/>
              <a:t>children to act as cultural diplomats for a robust and resilient Europe' </a:t>
            </a:r>
            <a:r>
              <a:rPr lang="en-US" dirty="0" smtClean="0"/>
              <a:t>’.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b="1" u="sng" dirty="0" smtClean="0"/>
              <a:t>ORGANISATION: </a:t>
            </a:r>
          </a:p>
          <a:p>
            <a:pPr marL="0" indent="0" algn="just">
              <a:buNone/>
            </a:pPr>
            <a:r>
              <a:rPr lang="en-US" b="1" dirty="0" smtClean="0"/>
              <a:t>- Each </a:t>
            </a:r>
            <a:r>
              <a:rPr lang="en-US" b="1" dirty="0"/>
              <a:t>country will </a:t>
            </a:r>
            <a:r>
              <a:rPr lang="en-US" b="1" dirty="0" err="1"/>
              <a:t>organise</a:t>
            </a:r>
            <a:r>
              <a:rPr lang="en-US" b="1" dirty="0"/>
              <a:t> one event. </a:t>
            </a:r>
          </a:p>
          <a:p>
            <a:pPr marL="0" indent="0" algn="just">
              <a:buNone/>
            </a:pPr>
            <a:r>
              <a:rPr lang="en-US" dirty="0" smtClean="0"/>
              <a:t>- The topic of the event will </a:t>
            </a:r>
            <a:r>
              <a:rPr lang="en-US" dirty="0"/>
              <a:t>be explored through various talks, presentations, and workshops.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u="sng" dirty="0" smtClean="0"/>
              <a:t>AIMS: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- provide information about the project to professionals;</a:t>
            </a:r>
          </a:p>
          <a:p>
            <a:pPr marL="0" indent="0" algn="just">
              <a:buNone/>
            </a:pPr>
            <a:r>
              <a:rPr lang="en-US" dirty="0"/>
              <a:t>- present all IOs developed so as to raise awareness, trigger interest for participation and achieve new synergies that will contribute to the sustainability of the projects beyond its lifetime;</a:t>
            </a:r>
          </a:p>
          <a:p>
            <a:pPr algn="just">
              <a:buFontTx/>
              <a:buChar char="-"/>
            </a:pPr>
            <a:r>
              <a:rPr lang="en-US" dirty="0" smtClean="0"/>
              <a:t>offer </a:t>
            </a:r>
            <a:r>
              <a:rPr lang="en-US" dirty="0"/>
              <a:t>workshops so as to engage </a:t>
            </a:r>
            <a:r>
              <a:rPr lang="en-US" dirty="0" smtClean="0"/>
              <a:t>children </a:t>
            </a:r>
            <a:r>
              <a:rPr lang="en-US" dirty="0"/>
              <a:t>and teachers in the project's topic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8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Participants of National Events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dirty="0" smtClean="0"/>
              <a:t>A </a:t>
            </a:r>
            <a:r>
              <a:rPr lang="en-US" dirty="0"/>
              <a:t>minimum of </a:t>
            </a:r>
            <a:r>
              <a:rPr lang="en-US" u="sng" dirty="0"/>
              <a:t>30 participants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Tx/>
              <a:buChar char="-"/>
            </a:pPr>
            <a:endParaRPr lang="en-US" dirty="0"/>
          </a:p>
          <a:p>
            <a:pPr algn="just">
              <a:buFontTx/>
              <a:buChar char="-"/>
            </a:pPr>
            <a:r>
              <a:rPr lang="en-US" dirty="0"/>
              <a:t>Teachers, schools, children, children </a:t>
            </a:r>
            <a:r>
              <a:rPr lang="en-US" dirty="0" err="1"/>
              <a:t>organisations</a:t>
            </a:r>
            <a:r>
              <a:rPr lang="en-US" dirty="0"/>
              <a:t>, policy makers and educational stakeholders making decisions about school curricula, parents associations, universities educating teachers, and teacher training institutions. </a:t>
            </a:r>
          </a:p>
          <a:p>
            <a:pPr algn="just">
              <a:buFontTx/>
              <a:buChar char="-"/>
            </a:pPr>
            <a:endParaRPr lang="en-US" dirty="0"/>
          </a:p>
          <a:p>
            <a:pPr algn="just">
              <a:buFontTx/>
              <a:buChar char="-"/>
            </a:pPr>
            <a:r>
              <a:rPr lang="en-US" b="1" u="sng" dirty="0"/>
              <a:t>Children should have the opportunity to participate in workshops specifically designed for them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>C1 </a:t>
            </a:r>
            <a:r>
              <a:rPr lang="en-US" sz="3600" b="1" dirty="0" smtClean="0"/>
              <a:t>- Short </a:t>
            </a:r>
            <a:r>
              <a:rPr lang="en-US" sz="3600" b="1" dirty="0"/>
              <a:t>term joint staff training </a:t>
            </a:r>
            <a:r>
              <a:rPr lang="en-US" sz="3600" b="1" dirty="0" smtClean="0"/>
              <a:t>event I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joint staff training meeting will </a:t>
            </a:r>
            <a:r>
              <a:rPr lang="en-US" dirty="0" smtClean="0"/>
              <a:t>aim </a:t>
            </a:r>
            <a:r>
              <a:rPr lang="en-US" dirty="0"/>
              <a:t>to build the participants professional and interpersonal skills that can be applied in work context</a:t>
            </a:r>
            <a:r>
              <a:rPr lang="en-US" dirty="0" smtClean="0"/>
              <a:t>. The participants will </a:t>
            </a:r>
            <a:r>
              <a:rPr lang="en-US" dirty="0"/>
              <a:t>be trained in how to use the project tools  according to the project methodology.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u="sng" dirty="0"/>
              <a:t>Each partner will select and send </a:t>
            </a:r>
            <a:r>
              <a:rPr lang="en-US" b="1" u="sng" dirty="0" smtClean="0"/>
              <a:t>2 teachers to send them to </a:t>
            </a:r>
            <a:r>
              <a:rPr lang="en-US" b="1" u="sng" dirty="0"/>
              <a:t>a 3-day training in Greece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Specific </a:t>
            </a:r>
            <a:r>
              <a:rPr lang="en-US" dirty="0"/>
              <a:t>shared tools for the selection of the teachers (including selection criteria, selection procedures to be adopted etc.) will be </a:t>
            </a:r>
            <a:r>
              <a:rPr lang="en-US" dirty="0" smtClean="0"/>
              <a:t>developed by </a:t>
            </a:r>
            <a:r>
              <a:rPr lang="en-US" dirty="0"/>
              <a:t>the consortium.  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12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sng" dirty="0"/>
              <a:t>Note</a:t>
            </a:r>
            <a:r>
              <a:rPr lang="en-US" dirty="0"/>
              <a:t>: The  participant teachers must have relevant professional experience in teaching in multicultural classrooms, and they have to deal with </a:t>
            </a:r>
            <a:r>
              <a:rPr lang="en-US" dirty="0" smtClean="0"/>
              <a:t>topics related to culture in education.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b="1" u="sng" dirty="0"/>
              <a:t>The </a:t>
            </a:r>
            <a:r>
              <a:rPr lang="en-US" b="1" u="sng" dirty="0" err="1"/>
              <a:t>programme</a:t>
            </a:r>
            <a:r>
              <a:rPr lang="en-US" b="1" u="sng" dirty="0"/>
              <a:t> will be developed and coordinated by P4 </a:t>
            </a:r>
            <a:r>
              <a:rPr lang="en-US" dirty="0"/>
              <a:t>that will develop overall plan for the conduction of the trainings. The plan will outline the main features for the courses.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>C1 </a:t>
            </a:r>
            <a:r>
              <a:rPr lang="en-US" sz="3600" b="1" dirty="0" smtClean="0"/>
              <a:t>- Short </a:t>
            </a:r>
            <a:r>
              <a:rPr lang="en-US" sz="3600" b="1" dirty="0"/>
              <a:t>term joint staff training </a:t>
            </a:r>
            <a:r>
              <a:rPr lang="en-US" sz="3600" b="1" dirty="0" smtClean="0"/>
              <a:t>event II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888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hadjisoteriou.c@unic.ac.cy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77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Cyprus: Progress thus far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en-US" u="sng" dirty="0" smtClean="0"/>
              <a:t>Completion of the following outputs</a:t>
            </a:r>
            <a:r>
              <a:rPr lang="en-US" dirty="0" smtClean="0"/>
              <a:t>:</a:t>
            </a:r>
          </a:p>
          <a:p>
            <a:pPr algn="just">
              <a:buFontTx/>
              <a:buChar char="-"/>
            </a:pPr>
            <a:r>
              <a:rPr lang="el-GR" b="1" dirty="0" smtClean="0"/>
              <a:t>Ο1/Α1 </a:t>
            </a:r>
            <a:r>
              <a:rPr lang="en-US" b="1" dirty="0"/>
              <a:t>National Teachers’ and Children’s Needs Analysis </a:t>
            </a:r>
            <a:r>
              <a:rPr lang="en-US" b="1" dirty="0" smtClean="0"/>
              <a:t>– Cyprus</a:t>
            </a:r>
          </a:p>
          <a:p>
            <a:pPr marL="0" indent="0" algn="just">
              <a:buNone/>
            </a:pPr>
            <a:r>
              <a:rPr lang="en-US" i="1" dirty="0" smtClean="0"/>
              <a:t>- Distribution, collection and analysis of the EURODIPLOMATS teachers’ and children’s questionnaires.</a:t>
            </a:r>
          </a:p>
          <a:p>
            <a:pPr marL="0" indent="0" algn="just">
              <a:buNone/>
            </a:pPr>
            <a:r>
              <a:rPr lang="en-US" i="1" dirty="0" smtClean="0"/>
              <a:t>- Graphs developed for each item that was included in the teachers’ and children’s questionnaires.</a:t>
            </a:r>
            <a:endParaRPr lang="en-US" b="1" dirty="0" smtClean="0"/>
          </a:p>
          <a:p>
            <a:pPr algn="just"/>
            <a:r>
              <a:rPr lang="en-US" b="1" dirty="0" smtClean="0"/>
              <a:t>O1/A2 </a:t>
            </a:r>
            <a:r>
              <a:rPr lang="en-US" b="1" dirty="0"/>
              <a:t>National Analyses of the State of Art – </a:t>
            </a:r>
            <a:r>
              <a:rPr lang="en-US" b="1" dirty="0" smtClean="0"/>
              <a:t>Cyprus</a:t>
            </a:r>
          </a:p>
          <a:p>
            <a:pPr algn="just"/>
            <a:r>
              <a:rPr lang="en-US" b="1" dirty="0" smtClean="0"/>
              <a:t>O1/A3 Group of Experts</a:t>
            </a:r>
          </a:p>
          <a:p>
            <a:pPr algn="just"/>
            <a:r>
              <a:rPr lang="en-US" b="1" dirty="0" smtClean="0"/>
              <a:t>O1/A4 Elaboration of the National Reports - Cyprus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56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038600"/>
            <a:ext cx="6019800" cy="1143000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/>
              <a:t/>
            </a:r>
            <a:br>
              <a:rPr lang="en-US" sz="4500" b="1" dirty="0" smtClean="0"/>
            </a:br>
            <a:r>
              <a:rPr lang="en-US" sz="4500" b="1" dirty="0"/>
              <a:t/>
            </a:r>
            <a:br>
              <a:rPr lang="en-US" sz="4500" b="1" dirty="0"/>
            </a:br>
            <a:r>
              <a:rPr lang="en-US" sz="4500" b="1" dirty="0" smtClean="0"/>
              <a:t/>
            </a:r>
            <a:br>
              <a:rPr lang="en-US" sz="4500" b="1" dirty="0" smtClean="0"/>
            </a:br>
            <a:r>
              <a:rPr lang="en-US" sz="4500" b="1" dirty="0"/>
              <a:t/>
            </a:r>
            <a:br>
              <a:rPr lang="en-US" sz="4500" b="1" dirty="0"/>
            </a:br>
            <a:r>
              <a:rPr lang="en-US" sz="4500" b="1" dirty="0" smtClean="0"/>
              <a:t/>
            </a:r>
            <a:br>
              <a:rPr lang="en-US" sz="4500" b="1" dirty="0" smtClean="0"/>
            </a:br>
            <a:r>
              <a:rPr lang="en-US" sz="4500" b="1" dirty="0"/>
              <a:t/>
            </a:r>
            <a:br>
              <a:rPr lang="en-US" sz="4500" b="1" dirty="0"/>
            </a:br>
            <a:r>
              <a:rPr lang="en-US" sz="4500" b="1" dirty="0" smtClean="0"/>
              <a:t>Planning for the completion of O2 and other activities</a:t>
            </a:r>
            <a:r>
              <a:rPr lang="en-US" sz="4500" b="1" dirty="0"/>
              <a:t/>
            </a:r>
            <a:br>
              <a:rPr lang="en-US" sz="4500" b="1" dirty="0"/>
            </a:br>
            <a:r>
              <a:rPr lang="en-US" sz="4500" b="1" dirty="0" smtClean="0"/>
              <a:t/>
            </a:r>
            <a:br>
              <a:rPr lang="en-US" sz="4500" b="1" dirty="0" smtClean="0"/>
            </a:b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27667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O2/A2 Workshops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All school partners have to </a:t>
            </a:r>
            <a:r>
              <a:rPr lang="en-US" dirty="0" err="1" smtClean="0"/>
              <a:t>organise</a:t>
            </a:r>
            <a:r>
              <a:rPr lang="en-US" dirty="0" smtClean="0"/>
              <a:t> workshops in the school with children aged 9-12 and their teachers.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Each school has to </a:t>
            </a:r>
            <a:r>
              <a:rPr lang="en-US" b="1" u="sng" dirty="0" smtClean="0"/>
              <a:t>test 6 activities</a:t>
            </a:r>
            <a:r>
              <a:rPr lang="en-US" dirty="0" smtClean="0"/>
              <a:t> (at least).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Participant </a:t>
            </a:r>
            <a:r>
              <a:rPr lang="en-US" dirty="0"/>
              <a:t>teachers and children will complete anonymous </a:t>
            </a:r>
            <a:r>
              <a:rPr lang="en-US" b="1" u="sng" dirty="0"/>
              <a:t>questionnaires</a:t>
            </a:r>
            <a:r>
              <a:rPr lang="en-US" dirty="0"/>
              <a:t> to give feedback for the </a:t>
            </a:r>
            <a:r>
              <a:rPr lang="en-US" dirty="0" smtClean="0"/>
              <a:t>Toolkit.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Each school has to write </a:t>
            </a:r>
            <a:r>
              <a:rPr lang="en-US" b="1" u="sng" dirty="0" smtClean="0"/>
              <a:t>a short report</a:t>
            </a:r>
            <a:r>
              <a:rPr lang="en-US" b="1" dirty="0" smtClean="0"/>
              <a:t> </a:t>
            </a:r>
            <a:r>
              <a:rPr lang="en-US" dirty="0" smtClean="0"/>
              <a:t>about the implementation of the workshops and data collected from teachers’ and children’s questionnaires.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You will be given the questionnaires and the template of the report (See Example).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All other partners have to collaborate with the participant schools to help them develop and implement the workshops and </a:t>
            </a:r>
            <a:r>
              <a:rPr lang="en-US" dirty="0" err="1" smtClean="0"/>
              <a:t>analyse</a:t>
            </a:r>
            <a:r>
              <a:rPr lang="en-US" dirty="0" smtClean="0"/>
              <a:t> the data collected from the questionnaires.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10600" cy="743712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 smtClean="0"/>
              <a:t>O2/A3 The EURODIPLOMATS </a:t>
            </a:r>
            <a:r>
              <a:rPr lang="en-US" sz="3000" b="1" dirty="0"/>
              <a:t>Resources and Activities </a:t>
            </a:r>
            <a:r>
              <a:rPr lang="en-US" sz="3000" b="1" dirty="0" smtClean="0"/>
              <a:t>Toolkit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867400"/>
          </a:xfrm>
        </p:spPr>
        <p:txBody>
          <a:bodyPr>
            <a:normAutofit/>
          </a:bodyPr>
          <a:lstStyle/>
          <a:p>
            <a:pPr marL="117475" indent="-117475" algn="just"/>
            <a:r>
              <a:rPr lang="en-US" sz="2800" dirty="0" smtClean="0">
                <a:latin typeface="Arial Black" panose="020B0A04020102020204" pitchFamily="34" charset="0"/>
              </a:rPr>
              <a:t>Translations</a:t>
            </a:r>
          </a:p>
          <a:p>
            <a:pPr marL="0" indent="0" algn="just">
              <a:buNone/>
            </a:pPr>
            <a:endParaRPr lang="en-US" sz="2800" dirty="0">
              <a:latin typeface="Arial Black" panose="020B0A04020102020204" pitchFamily="34" charset="0"/>
            </a:endParaRPr>
          </a:p>
          <a:p>
            <a:pPr algn="just">
              <a:buFontTx/>
              <a:buChar char="-"/>
            </a:pPr>
            <a:r>
              <a:rPr lang="en-US" sz="1600" dirty="0" smtClean="0"/>
              <a:t>O2/A3 </a:t>
            </a:r>
            <a:r>
              <a:rPr lang="en-US" sz="1600" dirty="0"/>
              <a:t>The EURODIPLOMATS Resources and Activities Toolkit - 2nd version Based on the outcomes of the workshops and feedback received by teachers and children (O2/A2), O2/A1 will be revised and updated in English and </a:t>
            </a:r>
            <a:r>
              <a:rPr lang="en-US" sz="1600" u="sng" dirty="0"/>
              <a:t>each partner will translate their own activities in their national languages</a:t>
            </a:r>
            <a:r>
              <a:rPr lang="en-US" sz="1600" dirty="0"/>
              <a:t>. </a:t>
            </a:r>
            <a:endParaRPr lang="en-US" sz="1600" dirty="0" smtClean="0"/>
          </a:p>
          <a:p>
            <a:pPr algn="just">
              <a:buFontTx/>
              <a:buChar char="-"/>
            </a:pPr>
            <a:endParaRPr lang="en-US" sz="1600" dirty="0"/>
          </a:p>
          <a:p>
            <a:pPr algn="just">
              <a:buFontTx/>
              <a:buChar char="-"/>
            </a:pPr>
            <a:r>
              <a:rPr lang="en-US" sz="1600" dirty="0" smtClean="0"/>
              <a:t>DIVISION </a:t>
            </a:r>
            <a:r>
              <a:rPr lang="en-US" sz="1600" dirty="0"/>
              <a:t>OF WORK: P1 will be responsible for the amendments in English. Thereafter, partners with same language will collaborate (P1, P4, P5 &amp; P6 / P2 &amp; P3 / P7 &amp; P8) to translate and </a:t>
            </a:r>
            <a:r>
              <a:rPr lang="en-US" sz="1600" dirty="0" err="1"/>
              <a:t>localise</a:t>
            </a:r>
            <a:r>
              <a:rPr lang="en-US" sz="1600" dirty="0"/>
              <a:t> their activities in their languages. </a:t>
            </a: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9767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O2/A4 </a:t>
            </a:r>
            <a:r>
              <a:rPr lang="en-US" sz="3600" b="1" dirty="0" smtClean="0"/>
              <a:t>EURODIPLOMATS </a:t>
            </a:r>
            <a:r>
              <a:rPr lang="en-US" sz="3600" b="1" dirty="0"/>
              <a:t>Teachers' </a:t>
            </a:r>
            <a:r>
              <a:rPr lang="en-US" sz="3600" b="1" dirty="0" smtClean="0"/>
              <a:t>Handbook 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117475" indent="-117475" algn="just"/>
            <a:r>
              <a:rPr lang="en-US" sz="2700" dirty="0" smtClean="0"/>
              <a:t>The consortium will </a:t>
            </a:r>
            <a:r>
              <a:rPr lang="en-US" sz="2700" dirty="0"/>
              <a:t>complete </a:t>
            </a:r>
            <a:r>
              <a:rPr lang="en-US" sz="2700" dirty="0" smtClean="0"/>
              <a:t>a </a:t>
            </a:r>
            <a:r>
              <a:rPr lang="en-US" sz="2700" u="sng" dirty="0" smtClean="0"/>
              <a:t>training </a:t>
            </a:r>
            <a:r>
              <a:rPr lang="en-US" sz="2700" u="sng" dirty="0"/>
              <a:t>methodology </a:t>
            </a:r>
            <a:r>
              <a:rPr lang="en-US" sz="2700" dirty="0"/>
              <a:t>for teachers to improve their knowledge and practice with </a:t>
            </a:r>
            <a:r>
              <a:rPr lang="en-US" sz="2700" dirty="0" smtClean="0"/>
              <a:t>regards to the project objectives. </a:t>
            </a:r>
          </a:p>
          <a:p>
            <a:pPr marL="0" indent="0" algn="just">
              <a:buNone/>
            </a:pPr>
            <a:endParaRPr lang="en-US" sz="1000" dirty="0"/>
          </a:p>
          <a:p>
            <a:pPr marL="117475" indent="-117475" algn="just"/>
            <a:r>
              <a:rPr lang="en-US" sz="2700" dirty="0" smtClean="0"/>
              <a:t>The methodology </a:t>
            </a:r>
            <a:r>
              <a:rPr lang="en-US" sz="2700" dirty="0"/>
              <a:t>will be </a:t>
            </a:r>
            <a:r>
              <a:rPr lang="en-US" sz="2700" dirty="0" err="1" smtClean="0"/>
              <a:t>finalised</a:t>
            </a:r>
            <a:r>
              <a:rPr lang="en-US" sz="2700" dirty="0" smtClean="0"/>
              <a:t> through </a:t>
            </a:r>
            <a:r>
              <a:rPr lang="en-US" sz="2700" dirty="0"/>
              <a:t>workshops with various sessions with teachers of children of ages 9-12. </a:t>
            </a:r>
            <a:endParaRPr lang="en-US" sz="2700" dirty="0" smtClean="0"/>
          </a:p>
          <a:p>
            <a:pPr marL="0" indent="0" algn="just">
              <a:buNone/>
            </a:pPr>
            <a:endParaRPr lang="en-US" sz="1000" dirty="0" smtClean="0"/>
          </a:p>
          <a:p>
            <a:pPr marL="117475" indent="-117475" algn="just"/>
            <a:r>
              <a:rPr lang="en-US" sz="2700" dirty="0" smtClean="0"/>
              <a:t>The </a:t>
            </a:r>
            <a:r>
              <a:rPr lang="en-US" sz="2700" dirty="0"/>
              <a:t>material will be available online and will </a:t>
            </a:r>
            <a:r>
              <a:rPr lang="en-US" sz="2700" b="1" u="sng" dirty="0"/>
              <a:t>include multimedia instructions</a:t>
            </a:r>
            <a:r>
              <a:rPr lang="en-US" sz="2700" dirty="0"/>
              <a:t> so that other European teachers will be able to conduct workshops by themselves or with collaboration with other personnel. </a:t>
            </a:r>
          </a:p>
        </p:txBody>
      </p:sp>
    </p:spTree>
    <p:extLst>
      <p:ext uri="{BB962C8B-B14F-4D97-AF65-F5344CB8AC3E}">
        <p14:creationId xmlns:p14="http://schemas.microsoft.com/office/powerpoint/2010/main" val="347298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b="1" dirty="0"/>
              <a:t>O2/A4 </a:t>
            </a:r>
            <a:r>
              <a:rPr lang="en-US" sz="3500" b="1" dirty="0" smtClean="0"/>
              <a:t>EURODIPLOMATS </a:t>
            </a:r>
            <a:r>
              <a:rPr lang="en-US" sz="3500" b="1" dirty="0"/>
              <a:t>Teachers' Handbook </a:t>
            </a:r>
            <a:r>
              <a:rPr lang="en-US" sz="3500" b="1" dirty="0" smtClean="0"/>
              <a:t>II</a:t>
            </a:r>
            <a:r>
              <a:rPr lang="en-US" sz="3500" b="1" dirty="0"/>
              <a:t/>
            </a:r>
            <a:br>
              <a:rPr lang="en-US" sz="3500" b="1" dirty="0"/>
            </a:b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7475" indent="-117475" algn="just"/>
            <a:r>
              <a:rPr lang="en-US" sz="3000" dirty="0"/>
              <a:t>The consortium will develop a </a:t>
            </a:r>
            <a:r>
              <a:rPr lang="en-US" sz="3000" b="1" u="sng" dirty="0"/>
              <a:t>MOODLE platform</a:t>
            </a:r>
            <a:r>
              <a:rPr lang="en-US" sz="3000" b="1" dirty="0"/>
              <a:t> </a:t>
            </a:r>
            <a:r>
              <a:rPr lang="en-US" sz="3000" dirty="0"/>
              <a:t>for teachers in order to be better trained in the </a:t>
            </a:r>
            <a:r>
              <a:rPr lang="en-US" sz="3000" dirty="0" smtClean="0"/>
              <a:t>EURODIPLOMATS </a:t>
            </a:r>
            <a:r>
              <a:rPr lang="en-US" sz="3000" dirty="0"/>
              <a:t>methodology</a:t>
            </a:r>
            <a:r>
              <a:rPr lang="en-US" sz="3000" dirty="0" smtClean="0"/>
              <a:t>.</a:t>
            </a:r>
          </a:p>
          <a:p>
            <a:pPr marL="0" indent="0" algn="just">
              <a:buNone/>
            </a:pPr>
            <a:endParaRPr lang="en-US" sz="3000" dirty="0"/>
          </a:p>
          <a:p>
            <a:pPr marL="117475" indent="-117475" algn="just"/>
            <a:r>
              <a:rPr lang="en-US" sz="3000" u="sng" dirty="0"/>
              <a:t>DIVISION OF WORK</a:t>
            </a:r>
            <a:r>
              <a:rPr lang="en-US" sz="3000" dirty="0"/>
              <a:t>: </a:t>
            </a:r>
            <a:r>
              <a:rPr lang="en-US" sz="3000" b="1" dirty="0"/>
              <a:t>P3 will be responsible</a:t>
            </a:r>
            <a:r>
              <a:rPr lang="en-US" sz="3000" dirty="0"/>
              <a:t> for the development of the Handbook. Partners  with the same language (P1, P4, P5, P6/P2-P3/P7-P8) will collaborate to translate and </a:t>
            </a:r>
            <a:r>
              <a:rPr lang="en-US" sz="3000" dirty="0" err="1"/>
              <a:t>localise</a:t>
            </a:r>
            <a:r>
              <a:rPr lang="en-US" sz="3000" dirty="0"/>
              <a:t> the Handbook in their languages.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520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10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O2/A5 </a:t>
            </a:r>
            <a:r>
              <a:rPr lang="en-US" sz="3600" b="1" dirty="0" smtClean="0"/>
              <a:t>EURODIPLOMATS </a:t>
            </a:r>
            <a:r>
              <a:rPr lang="en-US" sz="3600" b="1" dirty="0"/>
              <a:t>Children's </a:t>
            </a:r>
            <a:r>
              <a:rPr lang="en-US" sz="3600" b="1" dirty="0" smtClean="0"/>
              <a:t>Handbook 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610600" cy="5867400"/>
          </a:xfrm>
        </p:spPr>
        <p:txBody>
          <a:bodyPr>
            <a:normAutofit/>
          </a:bodyPr>
          <a:lstStyle/>
          <a:p>
            <a:pPr marL="117475" indent="-117475" algn="just"/>
            <a:r>
              <a:rPr lang="en-US" sz="3000" b="1" dirty="0" smtClean="0"/>
              <a:t> </a:t>
            </a:r>
            <a:r>
              <a:rPr lang="en-US" sz="3000" dirty="0" smtClean="0"/>
              <a:t>A </a:t>
            </a:r>
            <a:r>
              <a:rPr lang="en-US" sz="3000" dirty="0"/>
              <a:t>complete training methodology for children to get them involved in the children-inspiring-children approach as </a:t>
            </a:r>
            <a:r>
              <a:rPr lang="en-US" sz="3000" dirty="0" smtClean="0"/>
              <a:t>to </a:t>
            </a:r>
            <a:r>
              <a:rPr lang="en-US" sz="3000" dirty="0"/>
              <a:t>become agents of change who promote social inclusion in a multicultural Europe by cherishing the diversity of cultural heritage. </a:t>
            </a:r>
            <a:endParaRPr lang="en-US" sz="3000" dirty="0" smtClean="0"/>
          </a:p>
          <a:p>
            <a:pPr marL="117475" indent="-117475" algn="just"/>
            <a:endParaRPr lang="en-US" sz="3000" dirty="0"/>
          </a:p>
          <a:p>
            <a:pPr marL="117475" indent="-117475" algn="just"/>
            <a:r>
              <a:rPr lang="en-US" sz="3000" dirty="0" smtClean="0"/>
              <a:t> The </a:t>
            </a:r>
            <a:r>
              <a:rPr lang="en-US" sz="3000" dirty="0"/>
              <a:t>delivery methodology will be facilitated through workshops with various sessions that will target children of ages </a:t>
            </a:r>
            <a:r>
              <a:rPr lang="en-US" sz="3000" dirty="0" smtClean="0"/>
              <a:t>9-12.</a:t>
            </a:r>
          </a:p>
          <a:p>
            <a:pPr algn="just">
              <a:buFontTx/>
              <a:buChar char="-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011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b="1" dirty="0"/>
              <a:t>O2/A5 </a:t>
            </a:r>
            <a:r>
              <a:rPr lang="en-US" sz="3500" b="1" dirty="0" smtClean="0"/>
              <a:t>EURODIPLOMATS </a:t>
            </a:r>
            <a:r>
              <a:rPr lang="en-US" sz="3500" b="1" dirty="0"/>
              <a:t>Children's Handbook </a:t>
            </a:r>
            <a:r>
              <a:rPr lang="en-US" sz="3500" b="1" dirty="0" smtClean="0"/>
              <a:t>II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>
            <a:noAutofit/>
          </a:bodyPr>
          <a:lstStyle/>
          <a:p>
            <a:pPr marL="117475" indent="-117475" algn="just"/>
            <a:r>
              <a:rPr lang="en-US" sz="2700" dirty="0"/>
              <a:t>The material will be available online and will </a:t>
            </a:r>
            <a:r>
              <a:rPr lang="en-US" sz="2700" b="1" u="sng" dirty="0"/>
              <a:t>include multimedia instructions</a:t>
            </a:r>
            <a:r>
              <a:rPr lang="en-US" sz="2700" dirty="0"/>
              <a:t> so that other children will be able to run the </a:t>
            </a:r>
            <a:r>
              <a:rPr lang="en-US" sz="2700" dirty="0" smtClean="0"/>
              <a:t>EURODIPLOMATS </a:t>
            </a:r>
            <a:r>
              <a:rPr lang="en-US" sz="2700" dirty="0"/>
              <a:t>activities according to the developed methodological tool. </a:t>
            </a:r>
            <a:endParaRPr lang="en-US" sz="2700" dirty="0" smtClean="0"/>
          </a:p>
          <a:p>
            <a:pPr marL="0" indent="0" algn="just">
              <a:buNone/>
            </a:pPr>
            <a:endParaRPr lang="en-US" sz="2700" dirty="0"/>
          </a:p>
          <a:p>
            <a:pPr marL="117475" indent="-117475" algn="just"/>
            <a:r>
              <a:rPr lang="en-US" sz="2700" u="sng" dirty="0"/>
              <a:t>DIVISION OF WORK</a:t>
            </a:r>
            <a:r>
              <a:rPr lang="en-US" sz="2700" dirty="0"/>
              <a:t>: </a:t>
            </a:r>
            <a:r>
              <a:rPr lang="en-US" sz="2700" b="1" dirty="0"/>
              <a:t>P7 will be responsible</a:t>
            </a:r>
            <a:r>
              <a:rPr lang="en-US" sz="2700" dirty="0"/>
              <a:t> for the development of the Handbook in English having the collaboration, feedback and support from all other partners. Partners  with the same language (P1, P4, P5, P6/P2-P3/P7-P8) will collaborate to translate and </a:t>
            </a:r>
            <a:r>
              <a:rPr lang="en-US" sz="2700" dirty="0" err="1"/>
              <a:t>localise</a:t>
            </a:r>
            <a:r>
              <a:rPr lang="en-US" sz="2700" dirty="0"/>
              <a:t> the Handbook in their languages.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1595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820</TotalTime>
  <Words>987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Constantia</vt:lpstr>
      <vt:lpstr>Times New Roman</vt:lpstr>
      <vt:lpstr>Wingdings</vt:lpstr>
      <vt:lpstr>Wingdings 2</vt:lpstr>
      <vt:lpstr>Flow</vt:lpstr>
      <vt:lpstr>  Transnational Meeting in Madrid</vt:lpstr>
      <vt:lpstr>Cyprus: Progress thus far</vt:lpstr>
      <vt:lpstr>      Planning for the completion of O2 and other activities  </vt:lpstr>
      <vt:lpstr>O2/A2 Workshops</vt:lpstr>
      <vt:lpstr>    O2/A3 The EURODIPLOMATS Resources and Activities Toolkit</vt:lpstr>
      <vt:lpstr>O2/A4 EURODIPLOMATS Teachers' Handbook  </vt:lpstr>
      <vt:lpstr>O2/A4 EURODIPLOMATS Teachers' Handbook II </vt:lpstr>
      <vt:lpstr>O2/A5 EURODIPLOMATS Children's Handbook I</vt:lpstr>
      <vt:lpstr>O2/A5 EURODIPLOMATS Children's Handbook II</vt:lpstr>
      <vt:lpstr>Contents of Handbooks</vt:lpstr>
      <vt:lpstr>EURODIPLOMATS events</vt:lpstr>
      <vt:lpstr>E2-E4 National EURODIPLOMATS events </vt:lpstr>
      <vt:lpstr>Participants of National Events  </vt:lpstr>
      <vt:lpstr>       C1 - Short term joint staff training event I </vt:lpstr>
      <vt:lpstr>       C1 - Short term joint staff training event II 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Christina Hadjisoteriou</cp:lastModifiedBy>
  <cp:revision>106</cp:revision>
  <dcterms:created xsi:type="dcterms:W3CDTF">2018-11-20T08:11:14Z</dcterms:created>
  <dcterms:modified xsi:type="dcterms:W3CDTF">2021-12-28T17:35:58Z</dcterms:modified>
</cp:coreProperties>
</file>