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1" r:id="rId3"/>
    <p:sldId id="273" r:id="rId4"/>
    <p:sldId id="272" r:id="rId5"/>
    <p:sldId id="280" r:id="rId6"/>
    <p:sldId id="274" r:id="rId7"/>
    <p:sldId id="276" r:id="rId8"/>
    <p:sldId id="277" r:id="rId9"/>
    <p:sldId id="282" r:id="rId10"/>
    <p:sldId id="278" r:id="rId11"/>
    <p:sldId id="275" r:id="rId12"/>
    <p:sldId id="283" r:id="rId13"/>
    <p:sldId id="281" r:id="rId14"/>
    <p:sldId id="284"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wQEeukEe2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199" y="1197864"/>
            <a:ext cx="7851648" cy="2057400"/>
          </a:xfrm>
        </p:spPr>
        <p:txBody>
          <a:bodyPr>
            <a:normAutofit fontScale="90000"/>
          </a:bodyPr>
          <a:lstStyle/>
          <a:p>
            <a:pPr algn="ctr"/>
            <a:r>
              <a:rPr lang="en-US" dirty="0" smtClean="0">
                <a:effectLst/>
              </a:rPr>
              <a:t/>
            </a:r>
            <a:br>
              <a:rPr lang="en-US" dirty="0" smtClean="0">
                <a:effectLst/>
              </a:rPr>
            </a:br>
            <a:r>
              <a:rPr lang="en-US" dirty="0">
                <a:effectLst/>
              </a:rPr>
              <a:t/>
            </a:r>
            <a:br>
              <a:rPr lang="en-US" dirty="0">
                <a:effectLst/>
              </a:rPr>
            </a:br>
            <a:r>
              <a:rPr lang="en-US" sz="5800" dirty="0" smtClean="0"/>
              <a:t>The EURODIPLOMATS Methodological Tool</a:t>
            </a:r>
            <a:endParaRPr lang="en-US" sz="5800" dirty="0"/>
          </a:p>
        </p:txBody>
      </p:sp>
      <p:sp>
        <p:nvSpPr>
          <p:cNvPr id="3" name="Subtitle 2"/>
          <p:cNvSpPr>
            <a:spLocks noGrp="1"/>
          </p:cNvSpPr>
          <p:nvPr>
            <p:ph type="subTitle" idx="1"/>
          </p:nvPr>
        </p:nvSpPr>
        <p:spPr>
          <a:xfrm>
            <a:off x="2057400" y="3838136"/>
            <a:ext cx="7854696" cy="3019864"/>
          </a:xfrm>
        </p:spPr>
        <p:txBody>
          <a:bodyPr>
            <a:normAutofit fontScale="55000" lnSpcReduction="20000"/>
          </a:bodyPr>
          <a:lstStyle/>
          <a:p>
            <a:pPr algn="ctr"/>
            <a:r>
              <a:rPr lang="en-US" sz="5500" b="1" dirty="0">
                <a:solidFill>
                  <a:schemeClr val="bg1"/>
                </a:solidFill>
              </a:rPr>
              <a:t>‘</a:t>
            </a:r>
            <a:r>
              <a:rPr lang="en-US" sz="6000" b="1" dirty="0" err="1">
                <a:solidFill>
                  <a:schemeClr val="accent4">
                    <a:lumMod val="50000"/>
                  </a:schemeClr>
                </a:solidFill>
              </a:rPr>
              <a:t>Εmpowering</a:t>
            </a:r>
            <a:r>
              <a:rPr lang="en-US" sz="6000" b="1" dirty="0">
                <a:solidFill>
                  <a:schemeClr val="accent4">
                    <a:lumMod val="50000"/>
                  </a:schemeClr>
                </a:solidFill>
              </a:rPr>
              <a:t> children to act as cultural diplomats for a robust and resilient Europe</a:t>
            </a:r>
            <a:r>
              <a:rPr lang="en-US" sz="5500" b="1" dirty="0">
                <a:solidFill>
                  <a:schemeClr val="accent4">
                    <a:lumMod val="50000"/>
                  </a:schemeClr>
                </a:solidFill>
              </a:rPr>
              <a:t>’</a:t>
            </a:r>
          </a:p>
          <a:p>
            <a:pPr algn="ctr"/>
            <a:endParaRPr lang="en-US" sz="4800" b="1" dirty="0">
              <a:solidFill>
                <a:schemeClr val="accent4">
                  <a:lumMod val="50000"/>
                </a:schemeClr>
              </a:solidFill>
            </a:endParaRPr>
          </a:p>
          <a:p>
            <a:pPr algn="ctr"/>
            <a:r>
              <a:rPr lang="en-US" sz="4400" b="1" dirty="0">
                <a:solidFill>
                  <a:schemeClr val="accent4">
                    <a:lumMod val="50000"/>
                  </a:schemeClr>
                </a:solidFill>
              </a:rPr>
              <a:t>EURODIPLOMATS</a:t>
            </a:r>
          </a:p>
          <a:p>
            <a:pPr algn="ctr"/>
            <a:r>
              <a:rPr lang="en-US" sz="4400" dirty="0">
                <a:solidFill>
                  <a:schemeClr val="accent4">
                    <a:lumMod val="50000"/>
                  </a:schemeClr>
                </a:solidFill>
              </a:rPr>
              <a:t>Project reference: KA227-226D6961</a:t>
            </a:r>
            <a:endParaRPr lang="en-US" dirty="0">
              <a:solidFill>
                <a:schemeClr val="accent4">
                  <a:lumMod val="50000"/>
                </a:schemeClr>
              </a:solidFill>
            </a:endParaRPr>
          </a:p>
        </p:txBody>
      </p:sp>
      <p:grpSp>
        <p:nvGrpSpPr>
          <p:cNvPr id="4" name="Group 3"/>
          <p:cNvGrpSpPr/>
          <p:nvPr/>
        </p:nvGrpSpPr>
        <p:grpSpPr>
          <a:xfrm>
            <a:off x="614362" y="277270"/>
            <a:ext cx="4433126" cy="990600"/>
            <a:chOff x="614362" y="277270"/>
            <a:chExt cx="4433126" cy="990600"/>
          </a:xfrm>
        </p:grpSpPr>
        <p:pic>
          <p:nvPicPr>
            <p:cNvPr id="1026" name="irc_mi" descr="eu_flag-erasmus_vect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 y="277270"/>
              <a:ext cx="2733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yDoc's_1_June_2021\Diplomats\Dissemination\EURODIPLOMATS LOGO.png"/>
            <p:cNvPicPr/>
            <p:nvPr/>
          </p:nvPicPr>
          <p:blipFill>
            <a:blip r:embed="rId3">
              <a:extLst>
                <a:ext uri="{28A0092B-C50C-407E-A947-70E740481C1C}">
                  <a14:useLocalDpi xmlns:a14="http://schemas.microsoft.com/office/drawing/2010/main" val="0"/>
                </a:ext>
              </a:extLst>
            </a:blip>
            <a:srcRect/>
            <a:stretch>
              <a:fillRect/>
            </a:stretch>
          </p:blipFill>
          <p:spPr bwMode="auto">
            <a:xfrm>
              <a:off x="3743706" y="277270"/>
              <a:ext cx="1303782" cy="990600"/>
            </a:xfrm>
            <a:prstGeom prst="rect">
              <a:avLst/>
            </a:prstGeom>
            <a:noFill/>
            <a:ln>
              <a:noFill/>
            </a:ln>
          </p:spPr>
        </p:pic>
      </p:grpSp>
    </p:spTree>
    <p:extLst>
      <p:ext uri="{BB962C8B-B14F-4D97-AF65-F5344CB8AC3E}">
        <p14:creationId xmlns:p14="http://schemas.microsoft.com/office/powerpoint/2010/main" val="76635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200" dirty="0"/>
              <a:t>Example of Activity: </a:t>
            </a:r>
            <a:r>
              <a:rPr lang="en-US" altLang="en-US" sz="3200" dirty="0" smtClean="0"/>
              <a:t>Students create collaborative stories and poems through the use of prompts.</a:t>
            </a:r>
            <a:endParaRPr lang="en-US" altLang="en-US" sz="3200" dirty="0"/>
          </a:p>
        </p:txBody>
      </p:sp>
      <p:pic>
        <p:nvPicPr>
          <p:cNvPr id="19459" name="Picture 2" descr="C:\Users\User\Desktop\Photos\Camera\20150506_114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248" y="2395728"/>
            <a:ext cx="8156448" cy="38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Elbow Connector 2"/>
          <p:cNvCxnSpPr/>
          <p:nvPr/>
        </p:nvCxnSpPr>
        <p:spPr>
          <a:xfrm>
            <a:off x="822960" y="3401568"/>
            <a:ext cx="1490472" cy="64922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9544" y="2482809"/>
            <a:ext cx="1071716" cy="923330"/>
          </a:xfrm>
          <a:prstGeom prst="rect">
            <a:avLst/>
          </a:prstGeom>
          <a:noFill/>
        </p:spPr>
        <p:txBody>
          <a:bodyPr wrap="square" rtlCol="0">
            <a:spAutoFit/>
          </a:bodyPr>
          <a:lstStyle/>
          <a:p>
            <a:r>
              <a:rPr lang="en-US" dirty="0" smtClean="0"/>
              <a:t>Select your heroes</a:t>
            </a:r>
            <a:endParaRPr lang="en-US" dirty="0"/>
          </a:p>
        </p:txBody>
      </p:sp>
      <p:cxnSp>
        <p:nvCxnSpPr>
          <p:cNvPr id="11" name="Straight Arrow Connector 10"/>
          <p:cNvCxnSpPr/>
          <p:nvPr/>
        </p:nvCxnSpPr>
        <p:spPr>
          <a:xfrm flipV="1">
            <a:off x="1415845" y="3932903"/>
            <a:ext cx="2517058" cy="9733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8594" y="4640826"/>
            <a:ext cx="747251" cy="923330"/>
          </a:xfrm>
          <a:prstGeom prst="rect">
            <a:avLst/>
          </a:prstGeom>
          <a:noFill/>
        </p:spPr>
        <p:txBody>
          <a:bodyPr wrap="square" rtlCol="0">
            <a:spAutoFit/>
          </a:bodyPr>
          <a:lstStyle/>
          <a:p>
            <a:r>
              <a:rPr lang="en-US" dirty="0" smtClean="0"/>
              <a:t>Select the place</a:t>
            </a:r>
            <a:endParaRPr lang="en-US" dirty="0"/>
          </a:p>
        </p:txBody>
      </p:sp>
    </p:spTree>
    <p:extLst>
      <p:ext uri="{BB962C8B-B14F-4D97-AF65-F5344CB8AC3E}">
        <p14:creationId xmlns:p14="http://schemas.microsoft.com/office/powerpoint/2010/main" val="1527860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mbodying Social Just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2376" y="2415974"/>
            <a:ext cx="7508586" cy="309203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69096" y="2429334"/>
            <a:ext cx="2992581" cy="3065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Collaborative embodiment of cultural values and collaborative storytelling on these ‘silent statues’.</a:t>
            </a:r>
            <a:endParaRPr lang="en-US" sz="2200" dirty="0"/>
          </a:p>
        </p:txBody>
      </p:sp>
      <p:sp>
        <p:nvSpPr>
          <p:cNvPr id="7" name="Title 1"/>
          <p:cNvSpPr>
            <a:spLocks noGrp="1"/>
          </p:cNvSpPr>
          <p:nvPr>
            <p:ph type="title"/>
          </p:nvPr>
        </p:nvSpPr>
        <p:spPr>
          <a:xfrm>
            <a:off x="704088" y="1327024"/>
            <a:ext cx="7891462" cy="1143000"/>
          </a:xfrm>
        </p:spPr>
        <p:txBody>
          <a:bodyPr>
            <a:normAutofit/>
          </a:bodyPr>
          <a:lstStyle/>
          <a:p>
            <a:pPr>
              <a:defRPr/>
            </a:pPr>
            <a:r>
              <a:rPr lang="en-GB" dirty="0" smtClean="0">
                <a:effectLst>
                  <a:outerShdw blurRad="38100" dist="38100" dir="2700000" algn="tl">
                    <a:srgbClr val="000000">
                      <a:alpha val="43137"/>
                    </a:srgbClr>
                  </a:outerShdw>
                </a:effectLst>
              </a:rPr>
              <a:t>An example: The ‘Silent </a:t>
            </a:r>
            <a:r>
              <a:rPr lang="en-GB" dirty="0">
                <a:effectLst>
                  <a:outerShdw blurRad="38100" dist="38100" dir="2700000" algn="tl">
                    <a:srgbClr val="000000">
                      <a:alpha val="43137"/>
                    </a:srgbClr>
                  </a:outerShdw>
                </a:effectLst>
              </a:rPr>
              <a:t>S</a:t>
            </a:r>
            <a:r>
              <a:rPr lang="en-GB" dirty="0" smtClean="0">
                <a:effectLst>
                  <a:outerShdw blurRad="38100" dist="38100" dir="2700000" algn="tl">
                    <a:srgbClr val="000000">
                      <a:alpha val="43137"/>
                    </a:srgbClr>
                  </a:outerShdw>
                </a:effectLst>
              </a:rPr>
              <a:t>tatues’</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3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Digital-culture pedagogy</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According to digital-cultural pedagogy, the EURODIPLOMATS project will produce activities and resources enabling children to participate in online environments to produce projects focusing on the intersection of cultural diplomacy and European social cohesion and resilience. </a:t>
            </a:r>
            <a:endParaRPr lang="en-US" dirty="0" smtClean="0"/>
          </a:p>
          <a:p>
            <a:pPr algn="just"/>
            <a:endParaRPr lang="en-US" dirty="0"/>
          </a:p>
          <a:p>
            <a:pPr algn="just"/>
            <a:r>
              <a:rPr lang="en-US" dirty="0" smtClean="0"/>
              <a:t>Examples </a:t>
            </a:r>
            <a:r>
              <a:rPr lang="en-US" dirty="0"/>
              <a:t>of online communication tools to be used are software, videoconferencing and discussion forums, etc</a:t>
            </a:r>
            <a:r>
              <a:rPr lang="en-US" dirty="0" smtClean="0"/>
              <a:t>.</a:t>
            </a:r>
          </a:p>
          <a:p>
            <a:pPr algn="just"/>
            <a:endParaRPr lang="en-US" dirty="0"/>
          </a:p>
          <a:p>
            <a:pPr algn="just"/>
            <a:r>
              <a:rPr lang="en-US" dirty="0" smtClean="0"/>
              <a:t>In this pool of activities, we can also focus on promoting digital culture through our activities. </a:t>
            </a:r>
            <a:endParaRPr lang="en-US" dirty="0"/>
          </a:p>
        </p:txBody>
      </p:sp>
    </p:spTree>
    <p:extLst>
      <p:ext uri="{BB962C8B-B14F-4D97-AF65-F5344CB8AC3E}">
        <p14:creationId xmlns:p14="http://schemas.microsoft.com/office/powerpoint/2010/main" val="425116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008" y="926592"/>
            <a:ext cx="8534400" cy="896112"/>
          </a:xfrm>
        </p:spPr>
        <p:txBody>
          <a:bodyPr>
            <a:normAutofit/>
          </a:bodyPr>
          <a:lstStyle/>
          <a:p>
            <a:r>
              <a:rPr lang="en-US" dirty="0" smtClean="0"/>
              <a:t>Digital-culture pedagogy: Tools</a:t>
            </a:r>
            <a:endParaRPr lang="en-US" dirty="0"/>
          </a:p>
        </p:txBody>
      </p:sp>
      <p:sp>
        <p:nvSpPr>
          <p:cNvPr id="3" name="Content Placeholder 2"/>
          <p:cNvSpPr>
            <a:spLocks noGrp="1"/>
          </p:cNvSpPr>
          <p:nvPr>
            <p:ph idx="1"/>
          </p:nvPr>
        </p:nvSpPr>
        <p:spPr>
          <a:xfrm>
            <a:off x="1188720" y="2481072"/>
            <a:ext cx="9902952" cy="5410200"/>
          </a:xfrm>
        </p:spPr>
        <p:txBody>
          <a:bodyPr>
            <a:normAutofit/>
          </a:bodyPr>
          <a:lstStyle/>
          <a:p>
            <a:pPr algn="just"/>
            <a:r>
              <a:rPr lang="en-US" b="1" u="sng" dirty="0" smtClean="0"/>
              <a:t>Online </a:t>
            </a:r>
            <a:r>
              <a:rPr lang="en-US" b="1" u="sng" dirty="0"/>
              <a:t>critical incident </a:t>
            </a:r>
            <a:r>
              <a:rPr lang="en-US" b="1" u="sng" dirty="0" smtClean="0"/>
              <a:t>analysis</a:t>
            </a:r>
            <a:r>
              <a:rPr lang="en-US" dirty="0" smtClean="0"/>
              <a:t>: </a:t>
            </a:r>
            <a:r>
              <a:rPr lang="en-US" dirty="0"/>
              <a:t>critical incidents ‘</a:t>
            </a:r>
            <a:r>
              <a:rPr lang="en-GB" dirty="0"/>
              <a:t>are shorter than case studies and refer to cross-cultural misunderstandings, problems and clashes. The incidents do not illustrate the cultural differences of the interacting parties; rather these are discovered as the activity is carried out. The use of critical incidents can bring about pupils’ understanding of their own personal and cultural identity</a:t>
            </a:r>
            <a:r>
              <a:rPr lang="en-GB" dirty="0" smtClean="0"/>
              <a:t>’</a:t>
            </a:r>
            <a:r>
              <a:rPr lang="en-US" dirty="0"/>
              <a:t> </a:t>
            </a:r>
            <a:r>
              <a:rPr lang="en-US" dirty="0" smtClean="0"/>
              <a:t>(</a:t>
            </a:r>
            <a:r>
              <a:rPr lang="en-US" dirty="0" err="1" smtClean="0"/>
              <a:t>Flowler</a:t>
            </a:r>
            <a:r>
              <a:rPr lang="en-US" dirty="0" smtClean="0"/>
              <a:t> &amp; </a:t>
            </a:r>
            <a:r>
              <a:rPr lang="en-US" dirty="0" err="1" smtClean="0"/>
              <a:t>Blohm</a:t>
            </a:r>
            <a:r>
              <a:rPr lang="en-US" dirty="0" smtClean="0"/>
              <a:t> </a:t>
            </a:r>
            <a:r>
              <a:rPr lang="en-US" dirty="0"/>
              <a:t>(2004: 37-84</a:t>
            </a:r>
            <a:r>
              <a:rPr lang="en-US" dirty="0" smtClean="0"/>
              <a:t>).  </a:t>
            </a:r>
          </a:p>
          <a:p>
            <a:pPr algn="just"/>
            <a:endParaRPr lang="en-US" sz="1000" dirty="0"/>
          </a:p>
          <a:p>
            <a:pPr algn="just"/>
            <a:r>
              <a:rPr lang="en-US" dirty="0" smtClean="0"/>
              <a:t>Students communicate </a:t>
            </a:r>
            <a:r>
              <a:rPr lang="en-US" b="1" u="sng" dirty="0"/>
              <a:t>online </a:t>
            </a:r>
            <a:r>
              <a:rPr lang="en-US" b="1" u="sng" dirty="0" smtClean="0"/>
              <a:t>with professional </a:t>
            </a:r>
            <a:r>
              <a:rPr lang="en-US" b="1" u="sng" dirty="0"/>
              <a:t>communities </a:t>
            </a:r>
            <a:r>
              <a:rPr lang="en-US" dirty="0"/>
              <a:t>that work in the field of </a:t>
            </a:r>
            <a:r>
              <a:rPr lang="en-US" dirty="0" smtClean="0"/>
              <a:t>cultural diplomacy.</a:t>
            </a:r>
            <a:endParaRPr lang="en-US" dirty="0"/>
          </a:p>
        </p:txBody>
      </p:sp>
    </p:spTree>
    <p:extLst>
      <p:ext uri="{BB962C8B-B14F-4D97-AF65-F5344CB8AC3E}">
        <p14:creationId xmlns:p14="http://schemas.microsoft.com/office/powerpoint/2010/main" val="190034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24" y="1002792"/>
            <a:ext cx="8534400" cy="896112"/>
          </a:xfrm>
        </p:spPr>
        <p:txBody>
          <a:bodyPr>
            <a:normAutofit/>
          </a:bodyPr>
          <a:lstStyle/>
          <a:p>
            <a:r>
              <a:rPr lang="en-US" dirty="0" smtClean="0"/>
              <a:t>Digital-culture pedagogy: Tools</a:t>
            </a:r>
            <a:endParaRPr lang="en-US" dirty="0"/>
          </a:p>
        </p:txBody>
      </p:sp>
      <p:sp>
        <p:nvSpPr>
          <p:cNvPr id="3" name="Content Placeholder 2"/>
          <p:cNvSpPr>
            <a:spLocks noGrp="1"/>
          </p:cNvSpPr>
          <p:nvPr>
            <p:ph idx="1"/>
          </p:nvPr>
        </p:nvSpPr>
        <p:spPr>
          <a:xfrm>
            <a:off x="1737360" y="2487168"/>
            <a:ext cx="9025128" cy="5562600"/>
          </a:xfrm>
        </p:spPr>
        <p:txBody>
          <a:bodyPr>
            <a:normAutofit/>
          </a:bodyPr>
          <a:lstStyle/>
          <a:p>
            <a:pPr algn="just"/>
            <a:r>
              <a:rPr lang="en-US" b="1" u="sng" dirty="0"/>
              <a:t>T</a:t>
            </a:r>
            <a:r>
              <a:rPr lang="en-US" b="1" u="sng" dirty="0" smtClean="0"/>
              <a:t>ele-teams</a:t>
            </a:r>
            <a:r>
              <a:rPr lang="en-US" dirty="0" smtClean="0"/>
              <a:t> </a:t>
            </a:r>
            <a:r>
              <a:rPr lang="en-US" dirty="0"/>
              <a:t>with </a:t>
            </a:r>
            <a:r>
              <a:rPr lang="en-US" dirty="0" smtClean="0"/>
              <a:t>other </a:t>
            </a:r>
            <a:r>
              <a:rPr lang="en-US" dirty="0"/>
              <a:t>schools </a:t>
            </a:r>
            <a:r>
              <a:rPr lang="en-US" dirty="0" smtClean="0"/>
              <a:t>to </a:t>
            </a:r>
            <a:r>
              <a:rPr lang="en-US" dirty="0"/>
              <a:t>produce projects </a:t>
            </a:r>
            <a:r>
              <a:rPr lang="en-US" dirty="0" smtClean="0"/>
              <a:t>on </a:t>
            </a:r>
            <a:r>
              <a:rPr lang="en-US" dirty="0" smtClean="0"/>
              <a:t>topics </a:t>
            </a:r>
            <a:r>
              <a:rPr lang="en-US" dirty="0" smtClean="0"/>
              <a:t>interconnecting cultural diplomacy and European collaboration in facing shared European challenges and threat (i.e. environmental sustainability; peace in Europe; social inclusion; healthier lifestyles for Europeans).</a:t>
            </a:r>
            <a:endParaRPr lang="en-US" sz="1000" dirty="0"/>
          </a:p>
          <a:p>
            <a:pPr algn="just"/>
            <a:r>
              <a:rPr lang="en-US" dirty="0" smtClean="0"/>
              <a:t>Students act as cultural diplomats on </a:t>
            </a:r>
            <a:r>
              <a:rPr lang="en-US" b="1" u="sng" dirty="0"/>
              <a:t>e-forums</a:t>
            </a:r>
            <a:r>
              <a:rPr lang="en-US" b="1" dirty="0"/>
              <a:t> </a:t>
            </a:r>
            <a:r>
              <a:rPr lang="en-US" dirty="0"/>
              <a:t>including chat rooms and emailing. </a:t>
            </a:r>
            <a:endParaRPr lang="en-US" sz="1000" dirty="0"/>
          </a:p>
          <a:p>
            <a:pPr algn="just"/>
            <a:r>
              <a:rPr lang="en-US" b="1" u="sng" dirty="0"/>
              <a:t>T</a:t>
            </a:r>
            <a:r>
              <a:rPr lang="en-US" b="1" u="sng" dirty="0" smtClean="0"/>
              <a:t>ele-presentations through video-conferencing</a:t>
            </a:r>
            <a:r>
              <a:rPr lang="en-US" dirty="0" smtClean="0"/>
              <a:t> (use of photographs</a:t>
            </a:r>
            <a:r>
              <a:rPr lang="en-US" dirty="0"/>
              <a:t>, videos, audio narrations, and other means of </a:t>
            </a:r>
            <a:r>
              <a:rPr lang="en-US" dirty="0" smtClean="0"/>
              <a:t>technology).</a:t>
            </a:r>
          </a:p>
        </p:txBody>
      </p:sp>
    </p:spTree>
    <p:extLst>
      <p:ext uri="{BB962C8B-B14F-4D97-AF65-F5344CB8AC3E}">
        <p14:creationId xmlns:p14="http://schemas.microsoft.com/office/powerpoint/2010/main" val="340721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pic>
        <p:nvPicPr>
          <p:cNvPr id="4" name="Picture 3"/>
          <p:cNvPicPr>
            <a:picLocks noChangeAspect="1"/>
          </p:cNvPicPr>
          <p:nvPr/>
        </p:nvPicPr>
        <p:blipFill>
          <a:blip r:embed="rId2"/>
          <a:stretch>
            <a:fillRect/>
          </a:stretch>
        </p:blipFill>
        <p:spPr>
          <a:xfrm>
            <a:off x="3815904" y="3846533"/>
            <a:ext cx="4432176" cy="993734"/>
          </a:xfrm>
          <a:prstGeom prst="rect">
            <a:avLst/>
          </a:prstGeom>
        </p:spPr>
      </p:pic>
    </p:spTree>
    <p:extLst>
      <p:ext uri="{BB962C8B-B14F-4D97-AF65-F5344CB8AC3E}">
        <p14:creationId xmlns:p14="http://schemas.microsoft.com/office/powerpoint/2010/main" val="5246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a:t>
            </a:r>
            <a:r>
              <a:rPr lang="en-US" dirty="0" smtClean="0"/>
              <a:t>e the </a:t>
            </a:r>
            <a:r>
              <a:rPr lang="en-US" dirty="0" smtClean="0"/>
              <a:t>methodological tools used in the EURODIPLOMATS project?</a:t>
            </a:r>
            <a:endParaRPr lang="en-US" dirty="0"/>
          </a:p>
        </p:txBody>
      </p:sp>
      <p:sp>
        <p:nvSpPr>
          <p:cNvPr id="3" name="Content Placeholder 2"/>
          <p:cNvSpPr>
            <a:spLocks noGrp="1"/>
          </p:cNvSpPr>
          <p:nvPr>
            <p:ph idx="1"/>
          </p:nvPr>
        </p:nvSpPr>
        <p:spPr>
          <a:xfrm>
            <a:off x="1981200" y="2682240"/>
            <a:ext cx="8229600" cy="4389120"/>
          </a:xfrm>
        </p:spPr>
        <p:txBody>
          <a:bodyPr/>
          <a:lstStyle/>
          <a:p>
            <a:r>
              <a:rPr lang="en-US" dirty="0" smtClean="0"/>
              <a:t>Collaborative </a:t>
            </a:r>
            <a:r>
              <a:rPr lang="en-US" dirty="0" smtClean="0"/>
              <a:t>art-making pedagogy</a:t>
            </a:r>
            <a:endParaRPr lang="en-US" dirty="0" smtClean="0"/>
          </a:p>
          <a:p>
            <a:pPr marL="0" indent="0">
              <a:buNone/>
            </a:pPr>
            <a:endParaRPr lang="en-US" dirty="0"/>
          </a:p>
          <a:p>
            <a:r>
              <a:rPr lang="en-US" dirty="0" smtClean="0"/>
              <a:t>Collaborative art-making and </a:t>
            </a:r>
            <a:r>
              <a:rPr lang="en-US" dirty="0" smtClean="0"/>
              <a:t>poetry pedagogy</a:t>
            </a:r>
            <a:endParaRPr lang="en-US" dirty="0"/>
          </a:p>
          <a:p>
            <a:endParaRPr lang="en-US" dirty="0" smtClean="0"/>
          </a:p>
          <a:p>
            <a:r>
              <a:rPr lang="en-US" dirty="0" smtClean="0"/>
              <a:t>Digital-culture </a:t>
            </a:r>
            <a:r>
              <a:rPr lang="en-US" dirty="0" smtClean="0"/>
              <a:t>pedagogy</a:t>
            </a:r>
            <a:endParaRPr lang="en-US" dirty="0"/>
          </a:p>
        </p:txBody>
      </p:sp>
    </p:spTree>
    <p:extLst>
      <p:ext uri="{BB962C8B-B14F-4D97-AF65-F5344CB8AC3E}">
        <p14:creationId xmlns:p14="http://schemas.microsoft.com/office/powerpoint/2010/main" val="128519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16" y="1088136"/>
            <a:ext cx="8229600" cy="1048512"/>
          </a:xfrm>
        </p:spPr>
        <p:txBody>
          <a:bodyPr/>
          <a:lstStyle/>
          <a:p>
            <a:r>
              <a:rPr lang="en-US" dirty="0" smtClean="0"/>
              <a:t>Collaborative </a:t>
            </a:r>
            <a:r>
              <a:rPr lang="en-US" dirty="0" smtClean="0"/>
              <a:t>art-making pedagogy</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Collaborative art-making entails children’s collaborative work in order to </a:t>
            </a:r>
            <a:r>
              <a:rPr lang="en-US" b="1" u="sng" dirty="0"/>
              <a:t>achieve a common goal within their art group</a:t>
            </a:r>
            <a:r>
              <a:rPr lang="en-US" dirty="0"/>
              <a:t>, while learning to share their thoughts (i.e. on </a:t>
            </a:r>
            <a:r>
              <a:rPr lang="en-US" dirty="0" smtClean="0"/>
              <a:t>culture, art, </a:t>
            </a:r>
            <a:r>
              <a:rPr lang="en-US" dirty="0"/>
              <a:t>and </a:t>
            </a:r>
            <a:r>
              <a:rPr lang="en-US" dirty="0" smtClean="0"/>
              <a:t>language) </a:t>
            </a:r>
            <a:r>
              <a:rPr lang="en-US" dirty="0"/>
              <a:t>and emotions, and use critical thought to go into the others’ emotions. </a:t>
            </a:r>
            <a:endParaRPr lang="en-US" dirty="0" smtClean="0"/>
          </a:p>
          <a:p>
            <a:pPr algn="just"/>
            <a:endParaRPr lang="en-US" dirty="0"/>
          </a:p>
          <a:p>
            <a:pPr algn="just"/>
            <a:r>
              <a:rPr lang="en-US" dirty="0"/>
              <a:t>C</a:t>
            </a:r>
            <a:r>
              <a:rPr lang="en-US" dirty="0" smtClean="0"/>
              <a:t>ollaborative </a:t>
            </a:r>
            <a:r>
              <a:rPr lang="en-US" dirty="0"/>
              <a:t>art-making may be used as an innovative and more creative research method to </a:t>
            </a:r>
            <a:r>
              <a:rPr lang="en-US" b="1" u="sng" dirty="0"/>
              <a:t>examine children’s everyday life, experiences, and social </a:t>
            </a:r>
            <a:r>
              <a:rPr lang="en-US" b="1" u="sng" dirty="0" smtClean="0"/>
              <a:t>interactions</a:t>
            </a:r>
            <a:r>
              <a:rPr lang="en-US" dirty="0" smtClean="0"/>
              <a:t>. </a:t>
            </a:r>
            <a:r>
              <a:rPr lang="en-US" dirty="0"/>
              <a:t>In such a method, children should become co-interpreters of their art creations by being encouraged to </a:t>
            </a:r>
            <a:r>
              <a:rPr lang="en-US" b="1" u="sng" dirty="0"/>
              <a:t>comment upon them</a:t>
            </a:r>
            <a:r>
              <a:rPr lang="en-US" dirty="0"/>
              <a:t>.</a:t>
            </a:r>
          </a:p>
        </p:txBody>
      </p:sp>
    </p:spTree>
    <p:extLst>
      <p:ext uri="{BB962C8B-B14F-4D97-AF65-F5344CB8AC3E}">
        <p14:creationId xmlns:p14="http://schemas.microsoft.com/office/powerpoint/2010/main" val="379170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just"/>
            <a:r>
              <a:rPr lang="en-GB" altLang="en-US" sz="3200" dirty="0" smtClean="0"/>
              <a:t>Why is collaborative </a:t>
            </a:r>
            <a:r>
              <a:rPr lang="en-GB" altLang="en-US" sz="3200" dirty="0" smtClean="0"/>
              <a:t>art-making pedagogy </a:t>
            </a:r>
            <a:r>
              <a:rPr lang="en-GB" altLang="en-US" sz="3200" dirty="0" smtClean="0"/>
              <a:t>important for </a:t>
            </a:r>
            <a:r>
              <a:rPr lang="en-GB" altLang="en-US" sz="3200" dirty="0" smtClean="0"/>
              <a:t>empowering students as cultural diplomats?</a:t>
            </a:r>
            <a:endParaRPr lang="en-GB" altLang="en-US" sz="3200" dirty="0"/>
          </a:p>
        </p:txBody>
      </p:sp>
      <p:sp>
        <p:nvSpPr>
          <p:cNvPr id="3" name="Content Placeholder 2"/>
          <p:cNvSpPr>
            <a:spLocks noGrp="1"/>
          </p:cNvSpPr>
          <p:nvPr>
            <p:ph idx="1"/>
          </p:nvPr>
        </p:nvSpPr>
        <p:spPr>
          <a:xfrm>
            <a:off x="932688" y="2551176"/>
            <a:ext cx="10625328" cy="3862134"/>
          </a:xfrm>
        </p:spPr>
        <p:txBody>
          <a:bodyPr>
            <a:normAutofit fontScale="92500" lnSpcReduction="10000"/>
          </a:bodyPr>
          <a:lstStyle/>
          <a:p>
            <a:pPr marL="0" indent="0" algn="just">
              <a:buNone/>
              <a:defRPr/>
            </a:pPr>
            <a:r>
              <a:rPr lang="en-US" sz="2500" dirty="0" smtClean="0"/>
              <a:t>Collaborative </a:t>
            </a:r>
            <a:r>
              <a:rPr lang="en-US" sz="2500" dirty="0"/>
              <a:t>art-making: </a:t>
            </a:r>
          </a:p>
          <a:p>
            <a:pPr algn="just">
              <a:defRPr/>
            </a:pPr>
            <a:r>
              <a:rPr lang="en-US" sz="2500" dirty="0"/>
              <a:t>helps teachers to effectively </a:t>
            </a:r>
            <a:r>
              <a:rPr lang="en-US" sz="2500" dirty="0" smtClean="0"/>
              <a:t>instill </a:t>
            </a:r>
            <a:r>
              <a:rPr lang="en-US" sz="2500" dirty="0"/>
              <a:t>to students intercultural values like respect to the ‘other’ and acceptance of difference </a:t>
            </a:r>
            <a:r>
              <a:rPr lang="en-US" sz="2500" dirty="0" smtClean="0"/>
              <a:t>(</a:t>
            </a:r>
            <a:r>
              <a:rPr lang="en-US" sz="2500" dirty="0" err="1" smtClean="0"/>
              <a:t>Hajisoteriou</a:t>
            </a:r>
            <a:r>
              <a:rPr lang="en-US" sz="2500" dirty="0" smtClean="0"/>
              <a:t> </a:t>
            </a:r>
            <a:r>
              <a:rPr lang="en-US" sz="2500" dirty="0"/>
              <a:t>&amp; </a:t>
            </a:r>
            <a:r>
              <a:rPr lang="en-US" sz="2500" dirty="0" smtClean="0"/>
              <a:t>Angelides, 2017). </a:t>
            </a:r>
            <a:endParaRPr lang="en-US" sz="2500" dirty="0"/>
          </a:p>
          <a:p>
            <a:pPr algn="just">
              <a:buFontTx/>
              <a:buNone/>
              <a:defRPr/>
            </a:pPr>
            <a:endParaRPr lang="en-US" sz="1200" dirty="0"/>
          </a:p>
          <a:p>
            <a:pPr algn="just">
              <a:defRPr/>
            </a:pPr>
            <a:r>
              <a:rPr lang="en-US" sz="2500" dirty="0"/>
              <a:t>helps students see things differently, and thus certain power relations (economic, gendered, ethnic) can be altered (Cooper &amp; </a:t>
            </a:r>
            <a:r>
              <a:rPr lang="en-US" sz="2500" dirty="0" err="1"/>
              <a:t>Sjostrom</a:t>
            </a:r>
            <a:r>
              <a:rPr lang="en-US" sz="2500" dirty="0"/>
              <a:t>, 2006). </a:t>
            </a:r>
            <a:endParaRPr lang="en-US" sz="2500" dirty="0" smtClean="0"/>
          </a:p>
          <a:p>
            <a:pPr algn="just">
              <a:defRPr/>
            </a:pPr>
            <a:endParaRPr lang="en-US" sz="2500" dirty="0"/>
          </a:p>
          <a:p>
            <a:pPr algn="just">
              <a:defRPr/>
            </a:pPr>
            <a:r>
              <a:rPr lang="en-US" sz="2400" dirty="0" smtClean="0"/>
              <a:t>helps </a:t>
            </a:r>
            <a:r>
              <a:rPr lang="en-US" sz="2400" dirty="0"/>
              <a:t>students to come closer to each other, understand each other’s emotions, see their peers from a human perspective, and think harder about </a:t>
            </a:r>
            <a:r>
              <a:rPr lang="en-US" dirty="0" smtClean="0"/>
              <a:t>other people</a:t>
            </a:r>
            <a:r>
              <a:rPr lang="en-US" sz="2400" dirty="0" smtClean="0"/>
              <a:t> </a:t>
            </a:r>
            <a:r>
              <a:rPr lang="en-US" sz="2400" dirty="0"/>
              <a:t>regardless of race, ethnicity or social class (Rubin, 1997).</a:t>
            </a:r>
            <a:endParaRPr lang="en-GB" sz="2400" dirty="0"/>
          </a:p>
          <a:p>
            <a:pPr algn="just">
              <a:defRPr/>
            </a:pPr>
            <a:endParaRPr lang="en-US" sz="2500" dirty="0"/>
          </a:p>
          <a:p>
            <a:pPr algn="just">
              <a:buFontTx/>
              <a:buNone/>
              <a:defRPr/>
            </a:pPr>
            <a:endParaRPr lang="en-US" sz="1200" dirty="0"/>
          </a:p>
          <a:p>
            <a:pPr algn="just">
              <a:defRPr/>
            </a:pPr>
            <a:endParaRPr lang="en-GB" dirty="0"/>
          </a:p>
        </p:txBody>
      </p:sp>
    </p:spTree>
    <p:extLst>
      <p:ext uri="{BB962C8B-B14F-4D97-AF65-F5344CB8AC3E}">
        <p14:creationId xmlns:p14="http://schemas.microsoft.com/office/powerpoint/2010/main" val="338362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546" y="854116"/>
            <a:ext cx="9601196" cy="1303867"/>
          </a:xfrm>
        </p:spPr>
        <p:txBody>
          <a:bodyPr>
            <a:normAutofit fontScale="90000"/>
          </a:bodyPr>
          <a:lstStyle/>
          <a:p>
            <a:pPr>
              <a:defRPr/>
            </a:pPr>
            <a:r>
              <a:rPr lang="en-US" dirty="0" smtClean="0"/>
              <a:t>Collaborative art-creations as ‘voices’ of activism for a specific cause (e.g. the protection of European seas)</a:t>
            </a:r>
            <a:endParaRPr lang="en-GB" dirty="0"/>
          </a:p>
        </p:txBody>
      </p:sp>
      <p:pic>
        <p:nvPicPr>
          <p:cNvPr id="19459" name="Picture 2" descr="C:\Users\Christina\Desktop\Photos\Photos 2008-2009\E'2 Geroskipou B'\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44" y="2450592"/>
            <a:ext cx="5660136" cy="371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Christina\Desktop\Photos\Photos 2008-2009\E'2 Geroskipou B'\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2450592"/>
            <a:ext cx="4736592" cy="371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21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256" y="1252728"/>
            <a:ext cx="9552432" cy="896112"/>
          </a:xfrm>
        </p:spPr>
        <p:txBody>
          <a:bodyPr>
            <a:normAutofit fontScale="90000"/>
          </a:bodyPr>
          <a:lstStyle/>
          <a:p>
            <a:r>
              <a:rPr lang="en-US" dirty="0" smtClean="0"/>
              <a:t>Collaborative storytelling and </a:t>
            </a:r>
            <a:r>
              <a:rPr lang="en-US" dirty="0" smtClean="0"/>
              <a:t>poetry pedagogy</a:t>
            </a:r>
            <a:endParaRPr lang="en-US" dirty="0"/>
          </a:p>
        </p:txBody>
      </p:sp>
      <p:sp>
        <p:nvSpPr>
          <p:cNvPr id="3" name="Content Placeholder 2"/>
          <p:cNvSpPr>
            <a:spLocks noGrp="1"/>
          </p:cNvSpPr>
          <p:nvPr>
            <p:ph idx="1"/>
          </p:nvPr>
        </p:nvSpPr>
        <p:spPr>
          <a:xfrm>
            <a:off x="694944" y="2578608"/>
            <a:ext cx="10735056" cy="3374136"/>
          </a:xfrm>
        </p:spPr>
        <p:txBody>
          <a:bodyPr>
            <a:normAutofit fontScale="70000" lnSpcReduction="20000"/>
          </a:bodyPr>
          <a:lstStyle/>
          <a:p>
            <a:pPr algn="just"/>
            <a:r>
              <a:rPr lang="en-US" b="1" dirty="0"/>
              <a:t>During collaborative </a:t>
            </a:r>
            <a:r>
              <a:rPr lang="en-US" b="1" dirty="0" smtClean="0"/>
              <a:t>storytelling or poetry, </a:t>
            </a:r>
            <a:r>
              <a:rPr lang="en-US" b="1" dirty="0"/>
              <a:t>tellers bring different ideas and coordinate </a:t>
            </a:r>
            <a:r>
              <a:rPr lang="en-US" b="1" dirty="0" smtClean="0"/>
              <a:t>with each </a:t>
            </a:r>
            <a:r>
              <a:rPr lang="en-US" b="1" dirty="0"/>
              <a:t>other trying to create a coherent </a:t>
            </a:r>
            <a:r>
              <a:rPr lang="en-US" b="1" dirty="0" smtClean="0"/>
              <a:t>story or poem</a:t>
            </a:r>
            <a:r>
              <a:rPr lang="en-US" dirty="0" smtClean="0"/>
              <a:t>.</a:t>
            </a:r>
          </a:p>
          <a:p>
            <a:pPr algn="just"/>
            <a:endParaRPr lang="en-US" dirty="0"/>
          </a:p>
          <a:p>
            <a:pPr algn="just"/>
            <a:r>
              <a:rPr lang="en-US" dirty="0" smtClean="0"/>
              <a:t>Collaborative </a:t>
            </a:r>
            <a:r>
              <a:rPr lang="en-US" dirty="0"/>
              <a:t>storytelling can </a:t>
            </a:r>
            <a:r>
              <a:rPr lang="en-US" dirty="0" smtClean="0"/>
              <a:t>be developed </a:t>
            </a:r>
            <a:r>
              <a:rPr lang="en-US" dirty="0"/>
              <a:t>in linear and nonlinear approaches. </a:t>
            </a:r>
            <a:endParaRPr lang="en-US" dirty="0" smtClean="0"/>
          </a:p>
          <a:p>
            <a:pPr algn="just"/>
            <a:endParaRPr lang="en-US" dirty="0"/>
          </a:p>
          <a:p>
            <a:pPr algn="just"/>
            <a:r>
              <a:rPr lang="en-US" b="1" u="sng" dirty="0" smtClean="0"/>
              <a:t>Linear </a:t>
            </a:r>
            <a:r>
              <a:rPr lang="en-US" b="1" u="sng" dirty="0"/>
              <a:t>stories</a:t>
            </a:r>
            <a:r>
              <a:rPr lang="en-US" dirty="0"/>
              <a:t> contain exactly one begin, one middle and one end. All </a:t>
            </a:r>
            <a:r>
              <a:rPr lang="en-US" dirty="0" smtClean="0"/>
              <a:t>children collaborate </a:t>
            </a:r>
            <a:r>
              <a:rPr lang="en-US" dirty="0"/>
              <a:t>on a shared story in the form of relay and no branches can be developed. Children deeply rely on evaluating </a:t>
            </a:r>
            <a:r>
              <a:rPr lang="en-US" dirty="0" smtClean="0"/>
              <a:t>the relationship</a:t>
            </a:r>
            <a:r>
              <a:rPr lang="en-US" dirty="0"/>
              <a:t>, continuality and coherence of story path before sequentially participating in building up the story. </a:t>
            </a:r>
            <a:endParaRPr lang="en-US" dirty="0" smtClean="0"/>
          </a:p>
          <a:p>
            <a:pPr marL="0" indent="0" algn="just">
              <a:buNone/>
            </a:pPr>
            <a:endParaRPr lang="en-US" dirty="0" smtClean="0"/>
          </a:p>
          <a:p>
            <a:pPr algn="just"/>
            <a:r>
              <a:rPr lang="en-US" b="1" u="sng" dirty="0"/>
              <a:t>N</a:t>
            </a:r>
            <a:r>
              <a:rPr lang="en-US" b="1" u="sng" dirty="0" smtClean="0"/>
              <a:t>onlinear </a:t>
            </a:r>
            <a:r>
              <a:rPr lang="en-US" b="1" u="sng" dirty="0"/>
              <a:t>stories</a:t>
            </a:r>
            <a:r>
              <a:rPr lang="en-US" dirty="0"/>
              <a:t> enable children to link and orchestrate different ideas. Children can thus integrate other’s episodes to </a:t>
            </a:r>
            <a:r>
              <a:rPr lang="en-US" dirty="0" smtClean="0"/>
              <a:t>develop different </a:t>
            </a:r>
            <a:r>
              <a:rPr lang="en-US" dirty="0"/>
              <a:t>branches of stories.</a:t>
            </a:r>
          </a:p>
        </p:txBody>
      </p:sp>
    </p:spTree>
    <p:extLst>
      <p:ext uri="{BB962C8B-B14F-4D97-AF65-F5344CB8AC3E}">
        <p14:creationId xmlns:p14="http://schemas.microsoft.com/office/powerpoint/2010/main" val="102356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488" y="938784"/>
            <a:ext cx="8229600" cy="533400"/>
          </a:xfrm>
        </p:spPr>
        <p:txBody>
          <a:bodyPr>
            <a:noAutofit/>
          </a:bodyPr>
          <a:lstStyle/>
          <a:p>
            <a:r>
              <a:rPr lang="en-US" sz="3500" dirty="0" smtClean="0"/>
              <a:t>A step-by-step approach </a:t>
            </a:r>
            <a:r>
              <a:rPr lang="en-US" sz="3500" dirty="0"/>
              <a:t>to collaborative storytelling/poetry</a:t>
            </a:r>
            <a:endParaRPr lang="en-US" sz="3500" dirty="0"/>
          </a:p>
        </p:txBody>
      </p:sp>
      <p:sp>
        <p:nvSpPr>
          <p:cNvPr id="3" name="Content Placeholder 2"/>
          <p:cNvSpPr>
            <a:spLocks noGrp="1"/>
          </p:cNvSpPr>
          <p:nvPr>
            <p:ph idx="1"/>
          </p:nvPr>
        </p:nvSpPr>
        <p:spPr>
          <a:xfrm>
            <a:off x="1755648" y="1938528"/>
            <a:ext cx="8382000" cy="5410200"/>
          </a:xfrm>
        </p:spPr>
        <p:txBody>
          <a:bodyPr>
            <a:noAutofit/>
          </a:bodyPr>
          <a:lstStyle/>
          <a:p>
            <a:pPr marL="0" indent="0" algn="just">
              <a:buNone/>
            </a:pPr>
            <a:r>
              <a:rPr lang="en-US" b="1" u="sng" dirty="0" smtClean="0"/>
              <a:t>STEPS:</a:t>
            </a:r>
            <a:endParaRPr lang="en-US" b="1" u="sng" dirty="0"/>
          </a:p>
          <a:p>
            <a:pPr algn="just"/>
            <a:r>
              <a:rPr lang="en-US" dirty="0" smtClean="0"/>
              <a:t>Students contribute </a:t>
            </a:r>
            <a:r>
              <a:rPr lang="en-US" dirty="0"/>
              <a:t>their </a:t>
            </a:r>
            <a:r>
              <a:rPr lang="en-US" dirty="0" smtClean="0"/>
              <a:t>ideas in a shared pool, from where they can also retrieve </a:t>
            </a:r>
            <a:r>
              <a:rPr lang="en-US" dirty="0"/>
              <a:t>ideas from others. </a:t>
            </a:r>
            <a:endParaRPr lang="en-US" dirty="0" smtClean="0"/>
          </a:p>
          <a:p>
            <a:pPr algn="just"/>
            <a:r>
              <a:rPr lang="en-US" dirty="0" smtClean="0"/>
              <a:t>Students </a:t>
            </a:r>
            <a:r>
              <a:rPr lang="en-US" dirty="0"/>
              <a:t>refine </a:t>
            </a:r>
            <a:r>
              <a:rPr lang="en-US" dirty="0"/>
              <a:t>or elaborate </a:t>
            </a:r>
            <a:r>
              <a:rPr lang="en-US" dirty="0"/>
              <a:t>elements contributed by others with personal ideas. </a:t>
            </a:r>
            <a:endParaRPr lang="en-US" b="1" u="sng" dirty="0" smtClean="0"/>
          </a:p>
          <a:p>
            <a:pPr algn="just"/>
            <a:r>
              <a:rPr lang="en-US" dirty="0" smtClean="0"/>
              <a:t>Students retrieve and </a:t>
            </a:r>
            <a:r>
              <a:rPr lang="en-US" dirty="0" err="1" smtClean="0"/>
              <a:t>organise</a:t>
            </a:r>
            <a:r>
              <a:rPr lang="en-US" dirty="0" smtClean="0"/>
              <a:t> the selected elements from the shared pool and individually orchestrate those elements by linking to form a story path. </a:t>
            </a:r>
            <a:endParaRPr lang="en-US" dirty="0"/>
          </a:p>
          <a:p>
            <a:pPr algn="just"/>
            <a:r>
              <a:rPr lang="en-US" dirty="0" smtClean="0"/>
              <a:t>Students combine assorted contributions to create a personal story version. (</a:t>
            </a:r>
            <a:r>
              <a:rPr lang="en-US" dirty="0"/>
              <a:t>Liu et al., 2010)</a:t>
            </a:r>
            <a:endParaRPr lang="en-US" dirty="0"/>
          </a:p>
        </p:txBody>
      </p:sp>
    </p:spTree>
    <p:extLst>
      <p:ext uri="{BB962C8B-B14F-4D97-AF65-F5344CB8AC3E}">
        <p14:creationId xmlns:p14="http://schemas.microsoft.com/office/powerpoint/2010/main" val="1219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069848"/>
            <a:ext cx="996696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Students create multiple </a:t>
            </a:r>
            <a:r>
              <a:rPr lang="en-US" sz="2400" dirty="0"/>
              <a:t>story </a:t>
            </a:r>
            <a:r>
              <a:rPr lang="en-US" sz="2400" dirty="0" smtClean="0"/>
              <a:t>versions, while they can </a:t>
            </a:r>
            <a:r>
              <a:rPr lang="en-US" sz="2400" dirty="0"/>
              <a:t>also </a:t>
            </a:r>
            <a:r>
              <a:rPr lang="en-US" sz="2400" dirty="0" smtClean="0"/>
              <a:t>modify stories created by their peers.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Students</a:t>
            </a:r>
            <a:r>
              <a:rPr lang="en-US" sz="2400" dirty="0" smtClean="0"/>
              <a:t> </a:t>
            </a:r>
            <a:r>
              <a:rPr lang="en-US" sz="2400" dirty="0"/>
              <a:t>integrate vocal or written narratives to elaborate a story consisted of orchestrated elements. A story can be multiply interpreted with different voices and tones.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After </a:t>
            </a:r>
            <a:r>
              <a:rPr lang="en-US" sz="2400" dirty="0"/>
              <a:t>the </a:t>
            </a:r>
            <a:r>
              <a:rPr lang="en-US" sz="2400" dirty="0" err="1"/>
              <a:t>finalised</a:t>
            </a:r>
            <a:r>
              <a:rPr lang="en-US" sz="2400" dirty="0"/>
              <a:t> story is published, </a:t>
            </a:r>
            <a:r>
              <a:rPr lang="en-US" sz="2400" dirty="0" smtClean="0"/>
              <a:t>students receive </a:t>
            </a:r>
            <a:r>
              <a:rPr lang="en-US" sz="2400" dirty="0"/>
              <a:t>other viewer’s comments. The feedback facilitates children to reflect on their story.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Students </a:t>
            </a:r>
            <a:r>
              <a:rPr lang="en-US" sz="2400" dirty="0"/>
              <a:t>can then modify </a:t>
            </a:r>
            <a:r>
              <a:rPr lang="en-US" sz="2400" dirty="0" smtClean="0"/>
              <a:t>the published </a:t>
            </a:r>
            <a:r>
              <a:rPr lang="en-US" sz="2400" dirty="0"/>
              <a:t>story based on comments for advancement. </a:t>
            </a:r>
            <a:r>
              <a:rPr lang="en-US" sz="2400" dirty="0" smtClean="0"/>
              <a:t>(</a:t>
            </a:r>
            <a:r>
              <a:rPr lang="en-US" sz="2400" dirty="0"/>
              <a:t>Liu et al., 2010)</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58035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storytelling prompts used by teachers</a:t>
            </a:r>
            <a:endParaRPr lang="en-US" dirty="0"/>
          </a:p>
        </p:txBody>
      </p:sp>
      <p:pic>
        <p:nvPicPr>
          <p:cNvPr id="4" name="wQEeukEe2vE"/>
          <p:cNvPicPr>
            <a:picLocks noGrp="1" noRot="1" noChangeAspect="1"/>
          </p:cNvPicPr>
          <p:nvPr>
            <p:ph idx="1"/>
            <a:videoFile r:link="rId1"/>
          </p:nvPr>
        </p:nvPicPr>
        <p:blipFill>
          <a:blip r:embed="rId3"/>
          <a:stretch>
            <a:fillRect/>
          </a:stretch>
        </p:blipFill>
        <p:spPr>
          <a:xfrm>
            <a:off x="4267200" y="3187700"/>
            <a:ext cx="3657600" cy="2057400"/>
          </a:xfrm>
          <a:prstGeom prst="rect">
            <a:avLst/>
          </a:prstGeom>
        </p:spPr>
      </p:pic>
    </p:spTree>
    <p:extLst>
      <p:ext uri="{BB962C8B-B14F-4D97-AF65-F5344CB8AC3E}">
        <p14:creationId xmlns:p14="http://schemas.microsoft.com/office/powerpoint/2010/main" val="9616000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858</Words>
  <Application>Microsoft Office PowerPoint</Application>
  <PresentationFormat>Widescreen</PresentationFormat>
  <Paragraphs>66</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  The EURODIPLOMATS Methodological Tool</vt:lpstr>
      <vt:lpstr>What are the methodological tools used in the EURODIPLOMATS project?</vt:lpstr>
      <vt:lpstr>Collaborative art-making pedagogy</vt:lpstr>
      <vt:lpstr>Why is collaborative art-making pedagogy important for empowering students as cultural diplomats?</vt:lpstr>
      <vt:lpstr>Collaborative art-creations as ‘voices’ of activism for a specific cause (e.g. the protection of European seas)</vt:lpstr>
      <vt:lpstr>Collaborative storytelling and poetry pedagogy</vt:lpstr>
      <vt:lpstr>A step-by-step approach to collaborative storytelling/poetry</vt:lpstr>
      <vt:lpstr>PowerPoint Presentation</vt:lpstr>
      <vt:lpstr>Collaborative storytelling prompts used by teachers</vt:lpstr>
      <vt:lpstr>Example of Activity: Students create collaborative stories and poems through the use of prompts.</vt:lpstr>
      <vt:lpstr>An example: The ‘Silent Statues’</vt:lpstr>
      <vt:lpstr>Digital-culture pedagogy</vt:lpstr>
      <vt:lpstr>Digital-culture pedagogy: Tools</vt:lpstr>
      <vt:lpstr>Digital-culture pedagogy: Tools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Content of the project</dc:title>
  <dc:creator>Christina Hadjisoteriou</dc:creator>
  <cp:lastModifiedBy>Christina Hadjisoteriou</cp:lastModifiedBy>
  <cp:revision>24</cp:revision>
  <dcterms:created xsi:type="dcterms:W3CDTF">2022-05-06T11:18:37Z</dcterms:created>
  <dcterms:modified xsi:type="dcterms:W3CDTF">2022-05-06T12:46:54Z</dcterms:modified>
</cp:coreProperties>
</file>