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0" r:id="rId4"/>
    <p:sldId id="261" r:id="rId5"/>
    <p:sldId id="263" r:id="rId6"/>
    <p:sldId id="264" r:id="rId7"/>
    <p:sldId id="268" r:id="rId8"/>
    <p:sldId id="265" r:id="rId9"/>
    <p:sldId id="266" r:id="rId10"/>
    <p:sldId id="267"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5/6/2022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914400"/>
            <a:ext cx="7851648" cy="2057400"/>
          </a:xfrm>
        </p:spPr>
        <p:txBody>
          <a:bodyPr>
            <a:normAutofit fontScale="90000"/>
          </a:bodyPr>
          <a:lstStyle/>
          <a:p>
            <a:pPr algn="ctr"/>
            <a:r>
              <a:rPr lang="en-US" dirty="0" smtClean="0">
                <a:effectLst/>
              </a:rPr>
              <a:t/>
            </a:r>
            <a:br>
              <a:rPr lang="en-US" dirty="0" smtClean="0">
                <a:effectLst/>
              </a:rPr>
            </a:br>
            <a:r>
              <a:rPr lang="en-US" dirty="0">
                <a:effectLst/>
              </a:rPr>
              <a:t/>
            </a:r>
            <a:br>
              <a:rPr lang="en-US" dirty="0">
                <a:effectLst/>
              </a:rPr>
            </a:br>
            <a:r>
              <a:rPr lang="en-US" sz="5800" dirty="0"/>
              <a:t>Content of the project</a:t>
            </a:r>
            <a:endParaRPr lang="en-US" sz="5800" dirty="0"/>
          </a:p>
        </p:txBody>
      </p:sp>
      <p:sp>
        <p:nvSpPr>
          <p:cNvPr id="3" name="Subtitle 2"/>
          <p:cNvSpPr>
            <a:spLocks noGrp="1"/>
          </p:cNvSpPr>
          <p:nvPr>
            <p:ph type="subTitle" idx="1"/>
          </p:nvPr>
        </p:nvSpPr>
        <p:spPr>
          <a:xfrm>
            <a:off x="2057400" y="3838136"/>
            <a:ext cx="7854696" cy="3019864"/>
          </a:xfrm>
        </p:spPr>
        <p:txBody>
          <a:bodyPr>
            <a:normAutofit fontScale="55000" lnSpcReduction="20000"/>
          </a:bodyPr>
          <a:lstStyle/>
          <a:p>
            <a:pPr algn="ctr"/>
            <a:r>
              <a:rPr lang="en-US" sz="5500" b="1" dirty="0">
                <a:solidFill>
                  <a:schemeClr val="bg1"/>
                </a:solidFill>
              </a:rPr>
              <a:t>‘</a:t>
            </a:r>
            <a:r>
              <a:rPr lang="en-US" sz="6000" b="1" dirty="0" err="1">
                <a:solidFill>
                  <a:schemeClr val="accent4">
                    <a:lumMod val="50000"/>
                  </a:schemeClr>
                </a:solidFill>
              </a:rPr>
              <a:t>Εmpowering</a:t>
            </a:r>
            <a:r>
              <a:rPr lang="en-US" sz="6000" b="1" dirty="0">
                <a:solidFill>
                  <a:schemeClr val="accent4">
                    <a:lumMod val="50000"/>
                  </a:schemeClr>
                </a:solidFill>
              </a:rPr>
              <a:t> children to act as cultural diplomats for a robust and resilient Europe</a:t>
            </a:r>
            <a:r>
              <a:rPr lang="en-US" sz="5500" b="1" dirty="0">
                <a:solidFill>
                  <a:schemeClr val="accent4">
                    <a:lumMod val="50000"/>
                  </a:schemeClr>
                </a:solidFill>
              </a:rPr>
              <a:t>’</a:t>
            </a:r>
            <a:endParaRPr lang="en-US" sz="5500" b="1" dirty="0">
              <a:solidFill>
                <a:schemeClr val="accent4">
                  <a:lumMod val="50000"/>
                </a:schemeClr>
              </a:solidFill>
            </a:endParaRPr>
          </a:p>
          <a:p>
            <a:pPr algn="ctr"/>
            <a:endParaRPr lang="en-US" sz="4800" b="1" dirty="0">
              <a:solidFill>
                <a:schemeClr val="accent4">
                  <a:lumMod val="50000"/>
                </a:schemeClr>
              </a:solidFill>
            </a:endParaRPr>
          </a:p>
          <a:p>
            <a:pPr algn="ctr"/>
            <a:r>
              <a:rPr lang="en-US" sz="4400" b="1" dirty="0">
                <a:solidFill>
                  <a:schemeClr val="accent4">
                    <a:lumMod val="50000"/>
                  </a:schemeClr>
                </a:solidFill>
              </a:rPr>
              <a:t>EURODIPLOMATS</a:t>
            </a:r>
            <a:endParaRPr lang="en-US" sz="4400" b="1" dirty="0">
              <a:solidFill>
                <a:schemeClr val="accent4">
                  <a:lumMod val="50000"/>
                </a:schemeClr>
              </a:solidFill>
            </a:endParaRPr>
          </a:p>
          <a:p>
            <a:pPr algn="ctr"/>
            <a:r>
              <a:rPr lang="en-US" sz="4400" dirty="0">
                <a:solidFill>
                  <a:schemeClr val="accent4">
                    <a:lumMod val="50000"/>
                  </a:schemeClr>
                </a:solidFill>
              </a:rPr>
              <a:t>Project reference: KA227-226D6961</a:t>
            </a:r>
            <a:endParaRPr lang="en-US" dirty="0">
              <a:solidFill>
                <a:schemeClr val="accent4">
                  <a:lumMod val="50000"/>
                </a:schemeClr>
              </a:solidFill>
            </a:endParaRPr>
          </a:p>
        </p:txBody>
      </p:sp>
      <p:grpSp>
        <p:nvGrpSpPr>
          <p:cNvPr id="4" name="Group 3"/>
          <p:cNvGrpSpPr/>
          <p:nvPr/>
        </p:nvGrpSpPr>
        <p:grpSpPr>
          <a:xfrm>
            <a:off x="614362" y="277270"/>
            <a:ext cx="4433126" cy="990600"/>
            <a:chOff x="614362" y="277270"/>
            <a:chExt cx="4433126" cy="990600"/>
          </a:xfrm>
        </p:grpSpPr>
        <p:pic>
          <p:nvPicPr>
            <p:cNvPr id="1026" name="irc_mi" descr="eu_flag-erasmus_vect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 y="277270"/>
              <a:ext cx="2733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MyDoc's_1_June_2021\Diplomats\Dissemination\EURODIPLOMATS LOGO.png"/>
            <p:cNvPicPr/>
            <p:nvPr/>
          </p:nvPicPr>
          <p:blipFill>
            <a:blip r:embed="rId3">
              <a:extLst>
                <a:ext uri="{28A0092B-C50C-407E-A947-70E740481C1C}">
                  <a14:useLocalDpi xmlns:a14="http://schemas.microsoft.com/office/drawing/2010/main" val="0"/>
                </a:ext>
              </a:extLst>
            </a:blip>
            <a:srcRect/>
            <a:stretch>
              <a:fillRect/>
            </a:stretch>
          </p:blipFill>
          <p:spPr bwMode="auto">
            <a:xfrm>
              <a:off x="3743706" y="277270"/>
              <a:ext cx="1303782" cy="990600"/>
            </a:xfrm>
            <a:prstGeom prst="rect">
              <a:avLst/>
            </a:prstGeom>
            <a:noFill/>
            <a:ln>
              <a:noFill/>
            </a:ln>
          </p:spPr>
        </p:pic>
      </p:grpSp>
    </p:spTree>
    <p:extLst>
      <p:ext uri="{BB962C8B-B14F-4D97-AF65-F5344CB8AC3E}">
        <p14:creationId xmlns:p14="http://schemas.microsoft.com/office/powerpoint/2010/main" val="766356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29856"/>
            <a:ext cx="8229600" cy="972312"/>
          </a:xfrm>
        </p:spPr>
        <p:txBody>
          <a:bodyPr/>
          <a:lstStyle/>
          <a:p>
            <a:r>
              <a:rPr lang="en-US" dirty="0" smtClean="0"/>
              <a:t>Axes of the project</a:t>
            </a:r>
            <a:endParaRPr lang="en-US" dirty="0"/>
          </a:p>
        </p:txBody>
      </p:sp>
      <p:sp>
        <p:nvSpPr>
          <p:cNvPr id="3" name="Content Placeholder 2"/>
          <p:cNvSpPr>
            <a:spLocks noGrp="1"/>
          </p:cNvSpPr>
          <p:nvPr>
            <p:ph idx="1"/>
          </p:nvPr>
        </p:nvSpPr>
        <p:spPr>
          <a:xfrm>
            <a:off x="1905000" y="1752600"/>
            <a:ext cx="8229600" cy="4389120"/>
          </a:xfrm>
        </p:spPr>
        <p:txBody>
          <a:bodyPr>
            <a:normAutofit fontScale="70000" lnSpcReduction="20000"/>
          </a:bodyPr>
          <a:lstStyle/>
          <a:p>
            <a:pPr marL="0" indent="0">
              <a:buNone/>
            </a:pPr>
            <a:endParaRPr lang="en-US" b="1" dirty="0" smtClean="0"/>
          </a:p>
          <a:p>
            <a:pPr marL="0" indent="0">
              <a:buNone/>
            </a:pPr>
            <a:endParaRPr lang="en-US" b="1" dirty="0"/>
          </a:p>
          <a:p>
            <a:pPr marL="0" indent="0">
              <a:buNone/>
            </a:pPr>
            <a:r>
              <a:rPr lang="en-US" b="1" dirty="0" smtClean="0"/>
              <a:t>The </a:t>
            </a:r>
            <a:r>
              <a:rPr lang="en-US" b="1" dirty="0" smtClean="0"/>
              <a:t>field</a:t>
            </a:r>
          </a:p>
          <a:p>
            <a:r>
              <a:rPr lang="en-US" dirty="0" smtClean="0"/>
              <a:t>Cultural diplomacy</a:t>
            </a:r>
          </a:p>
          <a:p>
            <a:pPr marL="0" indent="0">
              <a:buNone/>
            </a:pPr>
            <a:r>
              <a:rPr lang="en-US" dirty="0" smtClean="0"/>
              <a:t>/ Art, language, and other aspects of culture</a:t>
            </a:r>
          </a:p>
          <a:p>
            <a:pPr marL="0" indent="0">
              <a:buNone/>
            </a:pPr>
            <a:endParaRPr lang="en-US" dirty="0" smtClean="0"/>
          </a:p>
          <a:p>
            <a:pPr marL="0" indent="0">
              <a:buNone/>
            </a:pPr>
            <a:r>
              <a:rPr lang="en-US" b="1" dirty="0" smtClean="0"/>
              <a:t>The approach</a:t>
            </a:r>
          </a:p>
          <a:p>
            <a:r>
              <a:rPr lang="en-US" dirty="0" smtClean="0"/>
              <a:t>Children voices </a:t>
            </a:r>
          </a:p>
          <a:p>
            <a:pPr marL="0" indent="0">
              <a:buNone/>
            </a:pPr>
            <a:endParaRPr lang="en-US" dirty="0"/>
          </a:p>
          <a:p>
            <a:pPr marL="0" indent="0">
              <a:buNone/>
            </a:pPr>
            <a:r>
              <a:rPr lang="en-US" b="1" dirty="0" smtClean="0"/>
              <a:t>The methodological tools used</a:t>
            </a:r>
            <a:endParaRPr lang="en-US" b="1" dirty="0" smtClean="0"/>
          </a:p>
          <a:p>
            <a:r>
              <a:rPr lang="en-US" dirty="0" smtClean="0"/>
              <a:t>Collaborative art-making</a:t>
            </a:r>
          </a:p>
          <a:p>
            <a:r>
              <a:rPr lang="en-US" dirty="0" smtClean="0"/>
              <a:t>Collaborative story-telling and poetry</a:t>
            </a:r>
          </a:p>
          <a:p>
            <a:r>
              <a:rPr lang="en-US" dirty="0" smtClean="0"/>
              <a:t>Digital-cultural </a:t>
            </a:r>
            <a:r>
              <a:rPr lang="en-US" dirty="0"/>
              <a:t>pedagogies</a:t>
            </a:r>
          </a:p>
        </p:txBody>
      </p:sp>
      <p:sp>
        <p:nvSpPr>
          <p:cNvPr id="4" name="Curved Left Arrow 3"/>
          <p:cNvSpPr/>
          <p:nvPr/>
        </p:nvSpPr>
        <p:spPr>
          <a:xfrm>
            <a:off x="7184136" y="2747588"/>
            <a:ext cx="25908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Left Arrow 4"/>
          <p:cNvSpPr/>
          <p:nvPr/>
        </p:nvSpPr>
        <p:spPr>
          <a:xfrm>
            <a:off x="7620000" y="3733800"/>
            <a:ext cx="2590800" cy="18337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210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pic>
        <p:nvPicPr>
          <p:cNvPr id="4" name="Picture 3"/>
          <p:cNvPicPr>
            <a:picLocks noChangeAspect="1"/>
          </p:cNvPicPr>
          <p:nvPr/>
        </p:nvPicPr>
        <p:blipFill>
          <a:blip r:embed="rId2"/>
          <a:stretch>
            <a:fillRect/>
          </a:stretch>
        </p:blipFill>
        <p:spPr>
          <a:xfrm>
            <a:off x="3815904" y="3846533"/>
            <a:ext cx="4432176" cy="993734"/>
          </a:xfrm>
          <a:prstGeom prst="rect">
            <a:avLst/>
          </a:prstGeom>
        </p:spPr>
      </p:pic>
    </p:spTree>
    <p:extLst>
      <p:ext uri="{BB962C8B-B14F-4D97-AF65-F5344CB8AC3E}">
        <p14:creationId xmlns:p14="http://schemas.microsoft.com/office/powerpoint/2010/main" val="5246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0" y="964692"/>
            <a:ext cx="8229600" cy="1143000"/>
          </a:xfrm>
        </p:spPr>
        <p:txBody>
          <a:bodyPr/>
          <a:lstStyle/>
          <a:p>
            <a:r>
              <a:rPr lang="en-US" dirty="0" smtClean="0"/>
              <a:t>The c</a:t>
            </a:r>
            <a:r>
              <a:rPr lang="en-US" dirty="0" smtClean="0"/>
              <a:t>ontext </a:t>
            </a:r>
            <a:r>
              <a:rPr lang="en-US" dirty="0" smtClean="0"/>
              <a:t>of the project</a:t>
            </a:r>
            <a:endParaRPr lang="en-US" dirty="0"/>
          </a:p>
        </p:txBody>
      </p:sp>
      <p:sp>
        <p:nvSpPr>
          <p:cNvPr id="3" name="Content Placeholder 2"/>
          <p:cNvSpPr>
            <a:spLocks noGrp="1"/>
          </p:cNvSpPr>
          <p:nvPr>
            <p:ph idx="1"/>
          </p:nvPr>
        </p:nvSpPr>
        <p:spPr>
          <a:xfrm>
            <a:off x="1962912" y="1536192"/>
            <a:ext cx="8229600" cy="4681728"/>
          </a:xfrm>
        </p:spPr>
        <p:txBody>
          <a:bodyPr>
            <a:normAutofit fontScale="70000" lnSpcReduction="20000"/>
          </a:bodyPr>
          <a:lstStyle/>
          <a:p>
            <a:pPr marL="0" indent="0" algn="just">
              <a:buNone/>
            </a:pPr>
            <a:endParaRPr lang="en-US" dirty="0" smtClean="0"/>
          </a:p>
          <a:p>
            <a:pPr algn="just"/>
            <a:endParaRPr lang="en-US" dirty="0"/>
          </a:p>
          <a:p>
            <a:pPr algn="just"/>
            <a:endParaRPr lang="en-US" dirty="0" smtClean="0"/>
          </a:p>
          <a:p>
            <a:pPr algn="just"/>
            <a:r>
              <a:rPr lang="en-US" dirty="0" smtClean="0"/>
              <a:t>The </a:t>
            </a:r>
            <a:r>
              <a:rPr lang="en-US" dirty="0"/>
              <a:t>EU is facing several severe crises, such as the Covid-19 pandemic, the subsequent socio-economic crisis, the refugee crisis, and tensions between some of its Member States and third countries. </a:t>
            </a:r>
            <a:endParaRPr lang="en-US" dirty="0" smtClean="0"/>
          </a:p>
          <a:p>
            <a:pPr marL="0" indent="0" algn="just">
              <a:buNone/>
            </a:pPr>
            <a:endParaRPr lang="en-US" sz="1600" dirty="0"/>
          </a:p>
          <a:p>
            <a:pPr algn="just"/>
            <a:r>
              <a:rPr lang="en-US" dirty="0" smtClean="0"/>
              <a:t>To </a:t>
            </a:r>
            <a:r>
              <a:rPr lang="en-US" dirty="0"/>
              <a:t>successfully deal with any crisis, ultimate victory is proof that Europe can successfully overcome any cultural or other differences between its people to become socially cohesive and resilient to meet current and new threats and challenges. </a:t>
            </a:r>
            <a:r>
              <a:rPr lang="en-US" dirty="0" smtClean="0"/>
              <a:t>Cultural </a:t>
            </a:r>
            <a:r>
              <a:rPr lang="en-US" dirty="0"/>
              <a:t>diplomacy can be the vehicle leading to this victory, as it has the unique advantage of helping people to adapt more quickly to the demands of rapid change and the increased speed of change. </a:t>
            </a:r>
            <a:endParaRPr lang="en-US" dirty="0" smtClean="0"/>
          </a:p>
          <a:p>
            <a:pPr marL="0" indent="0" algn="just">
              <a:buNone/>
            </a:pPr>
            <a:endParaRPr lang="en-US" sz="1400" dirty="0"/>
          </a:p>
          <a:p>
            <a:pPr algn="just"/>
            <a:r>
              <a:rPr lang="en-US" dirty="0" smtClean="0"/>
              <a:t>Over the </a:t>
            </a:r>
            <a:r>
              <a:rPr lang="en-US" dirty="0"/>
              <a:t>last few years, the EU has paid increased attention to fostering dialogue with children about the ways to manage such challenging situations of crisis. </a:t>
            </a:r>
            <a:r>
              <a:rPr lang="en-US" dirty="0"/>
              <a:t>I</a:t>
            </a:r>
            <a:r>
              <a:rPr lang="en-US" dirty="0" smtClean="0"/>
              <a:t>n </a:t>
            </a:r>
            <a:r>
              <a:rPr lang="en-US" dirty="0"/>
              <a:t>2017, the European Parliament held a debate with children and young people about the ‘Europe we want’. </a:t>
            </a:r>
            <a:r>
              <a:rPr lang="en-US" dirty="0" smtClean="0"/>
              <a:t>The </a:t>
            </a:r>
            <a:r>
              <a:rPr lang="en-US" dirty="0" err="1" smtClean="0"/>
              <a:t>Eurochild</a:t>
            </a:r>
            <a:r>
              <a:rPr lang="en-US" dirty="0" smtClean="0"/>
              <a:t> </a:t>
            </a:r>
            <a:r>
              <a:rPr lang="en-US" dirty="0"/>
              <a:t>established its Child Participation Strategy </a:t>
            </a:r>
            <a:r>
              <a:rPr lang="en-US" dirty="0" smtClean="0"/>
              <a:t>to </a:t>
            </a:r>
            <a:r>
              <a:rPr lang="en-US" dirty="0"/>
              <a:t>put children at the heart of Europe by giving them the right and the tools for advocacy and voice.</a:t>
            </a:r>
          </a:p>
        </p:txBody>
      </p:sp>
    </p:spTree>
    <p:extLst>
      <p:ext uri="{BB962C8B-B14F-4D97-AF65-F5344CB8AC3E}">
        <p14:creationId xmlns:p14="http://schemas.microsoft.com/office/powerpoint/2010/main" val="242330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896112"/>
          </a:xfrm>
        </p:spPr>
        <p:txBody>
          <a:bodyPr/>
          <a:lstStyle/>
          <a:p>
            <a:pPr algn="ctr"/>
            <a:r>
              <a:rPr lang="en-US" dirty="0" smtClean="0"/>
              <a:t>What are the aims of this project?</a:t>
            </a:r>
            <a:endParaRPr lang="en-US" dirty="0"/>
          </a:p>
        </p:txBody>
      </p:sp>
      <p:sp>
        <p:nvSpPr>
          <p:cNvPr id="3" name="Content Placeholder 2"/>
          <p:cNvSpPr>
            <a:spLocks noGrp="1"/>
          </p:cNvSpPr>
          <p:nvPr>
            <p:ph idx="1"/>
          </p:nvPr>
        </p:nvSpPr>
        <p:spPr>
          <a:xfrm>
            <a:off x="1298448" y="1508760"/>
            <a:ext cx="9482328" cy="4800600"/>
          </a:xfrm>
        </p:spPr>
        <p:txBody>
          <a:bodyPr>
            <a:normAutofit fontScale="92500" lnSpcReduction="10000"/>
          </a:bodyPr>
          <a:lstStyle/>
          <a:p>
            <a:pPr algn="just"/>
            <a:r>
              <a:rPr lang="en-US" dirty="0"/>
              <a:t>The first goal of the project is to enable children to become cultural diplomats so as to act as agents of change in order to build a socially cohesive and resilient Europe capable of meeting new threats and challenges. </a:t>
            </a:r>
            <a:endParaRPr lang="en-US" dirty="0" smtClean="0"/>
          </a:p>
          <a:p>
            <a:pPr marL="0" indent="0" algn="just">
              <a:buNone/>
            </a:pPr>
            <a:endParaRPr lang="en-US" dirty="0"/>
          </a:p>
          <a:p>
            <a:pPr marL="0" indent="0" algn="just">
              <a:buNone/>
            </a:pPr>
            <a:endParaRPr lang="en-US" dirty="0" smtClean="0"/>
          </a:p>
          <a:p>
            <a:pPr marL="0" indent="0" algn="just">
              <a:buNone/>
            </a:pPr>
            <a:r>
              <a:rPr lang="en-US" dirty="0" smtClean="0"/>
              <a:t>The </a:t>
            </a:r>
            <a:r>
              <a:rPr lang="en-US" dirty="0"/>
              <a:t>achievement of the goal is based on the approach of cultural diplomacy, and the use of new technologies and innovative and creative methodologies, such as collaborative art-making, collaborative storytelling and poetry, and digital-cultural pedagogies. </a:t>
            </a:r>
            <a:endParaRPr lang="en-US" dirty="0" smtClean="0"/>
          </a:p>
          <a:p>
            <a:pPr algn="just"/>
            <a:endParaRPr lang="en-US" dirty="0"/>
          </a:p>
          <a:p>
            <a:pPr marL="0" indent="0" algn="just">
              <a:buNone/>
            </a:pPr>
            <a:r>
              <a:rPr lang="en-US" dirty="0" smtClean="0"/>
              <a:t>Another </a:t>
            </a:r>
            <a:r>
              <a:rPr lang="en-US" dirty="0"/>
              <a:t>important goal of this project is to promote children's and teachers' training to improve their skills to become agents of the cultural diplomacy approach, in order to achieve the first goal of the project. </a:t>
            </a:r>
            <a:endParaRPr lang="en-US" dirty="0" smtClean="0"/>
          </a:p>
        </p:txBody>
      </p:sp>
      <p:sp>
        <p:nvSpPr>
          <p:cNvPr id="5" name="Down Arrow 4"/>
          <p:cNvSpPr/>
          <p:nvPr/>
        </p:nvSpPr>
        <p:spPr>
          <a:xfrm>
            <a:off x="5187696" y="2639568"/>
            <a:ext cx="1600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06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819912"/>
          </a:xfrm>
        </p:spPr>
        <p:txBody>
          <a:bodyPr/>
          <a:lstStyle/>
          <a:p>
            <a:pPr algn="ctr"/>
            <a:r>
              <a:rPr lang="en-US" dirty="0" smtClean="0"/>
              <a:t>Why is this project innovative?</a:t>
            </a:r>
            <a:endParaRPr lang="en-US" dirty="0"/>
          </a:p>
        </p:txBody>
      </p:sp>
      <p:sp>
        <p:nvSpPr>
          <p:cNvPr id="3" name="Content Placeholder 2"/>
          <p:cNvSpPr>
            <a:spLocks noGrp="1"/>
          </p:cNvSpPr>
          <p:nvPr>
            <p:ph idx="1"/>
          </p:nvPr>
        </p:nvSpPr>
        <p:spPr>
          <a:xfrm>
            <a:off x="1981200" y="1676400"/>
            <a:ext cx="8229600" cy="4953000"/>
          </a:xfrm>
        </p:spPr>
        <p:txBody>
          <a:bodyPr>
            <a:normAutofit fontScale="70000" lnSpcReduction="20000"/>
          </a:bodyPr>
          <a:lstStyle/>
          <a:p>
            <a:pPr algn="just"/>
            <a:r>
              <a:rPr lang="en-US" dirty="0"/>
              <a:t>The very topic of the project and the area it addresses is innovative, as the EURODIPLOMATS project brings together social cohesion and resilience in Europe with children's enactment of cultural diplomacy as a form of active citizenship. </a:t>
            </a:r>
            <a:endParaRPr lang="en-US" dirty="0" smtClean="0"/>
          </a:p>
          <a:p>
            <a:pPr algn="just"/>
            <a:endParaRPr lang="en-US" dirty="0"/>
          </a:p>
          <a:p>
            <a:pPr algn="just"/>
            <a:r>
              <a:rPr lang="en-US" dirty="0" smtClean="0"/>
              <a:t>Thus</a:t>
            </a:r>
            <a:r>
              <a:rPr lang="en-US" dirty="0"/>
              <a:t>, the project is innovative because it aims to build a Europe of social cohesion, robustness, and resilience through a route that has not been used in the past in school education, that of cultural diplomacy. </a:t>
            </a:r>
            <a:endParaRPr lang="en-US" dirty="0" smtClean="0"/>
          </a:p>
          <a:p>
            <a:pPr algn="just"/>
            <a:endParaRPr lang="en-US" dirty="0"/>
          </a:p>
          <a:p>
            <a:pPr algn="just"/>
            <a:r>
              <a:rPr lang="en-US" dirty="0" smtClean="0"/>
              <a:t>Although </a:t>
            </a:r>
            <a:r>
              <a:rPr lang="en-US" dirty="0"/>
              <a:t>many projects have focused on children's cultural citizenship in the past, no projects have been developed and implemented about cultivating children's skills in cultural </a:t>
            </a:r>
            <a:r>
              <a:rPr lang="en-US" dirty="0" smtClean="0"/>
              <a:t>diplomacy.</a:t>
            </a:r>
          </a:p>
          <a:p>
            <a:pPr algn="just"/>
            <a:endParaRPr lang="en-US" dirty="0"/>
          </a:p>
          <a:p>
            <a:pPr algn="just"/>
            <a:r>
              <a:rPr lang="en-US" dirty="0"/>
              <a:t>The EURODIPLOMATS methodology is an innovation by itself as it will improve teaching and learning. Accordingly, the innovation of the project also lies in the use of new technologies, and innovative and creative methodologies, such as collaborative art-making pedagogy, collaborative storytelling and poetry pedagogy, and digital-culture </a:t>
            </a:r>
            <a:r>
              <a:rPr lang="en-US" dirty="0" smtClean="0"/>
              <a:t>pedagogy.</a:t>
            </a:r>
            <a:endParaRPr lang="en-US" dirty="0"/>
          </a:p>
        </p:txBody>
      </p:sp>
    </p:spTree>
    <p:extLst>
      <p:ext uri="{BB962C8B-B14F-4D97-AF65-F5344CB8AC3E}">
        <p14:creationId xmlns:p14="http://schemas.microsoft.com/office/powerpoint/2010/main" val="256711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field: CULTURAL DIPLOMACY</a:t>
            </a:r>
            <a:endParaRPr lang="en-US" dirty="0"/>
          </a:p>
        </p:txBody>
      </p:sp>
      <p:sp>
        <p:nvSpPr>
          <p:cNvPr id="4" name="Rounded Rectangle 3"/>
          <p:cNvSpPr/>
          <p:nvPr/>
        </p:nvSpPr>
        <p:spPr>
          <a:xfrm>
            <a:off x="2057400" y="2560320"/>
            <a:ext cx="7772400" cy="335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t>According to the EU, culture is both tangible and intangible, natural, and digital. Thus, we have chosen to focus on cultural diplomacy through the fields of arts, literature and poetry, but also technology. All the produced activities and resources will aim to cultivate all participating children's competence and other soft skills in cultural diplomacy so as to become agents of change for building a multicultural Europe of resilience and social cohesion, which is able to meet new challenges, threats, and crises. </a:t>
            </a:r>
            <a:endParaRPr lang="en-US" sz="2000" b="1" dirty="0"/>
          </a:p>
        </p:txBody>
      </p:sp>
    </p:spTree>
    <p:extLst>
      <p:ext uri="{BB962C8B-B14F-4D97-AF65-F5344CB8AC3E}">
        <p14:creationId xmlns:p14="http://schemas.microsoft.com/office/powerpoint/2010/main" val="34452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cultural diplomacy?</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Cultural diplomacy entails a type of public diplomacy and soft power that refers to the exchange of ideas, information, art, language, and other aspects of culture among nations and their peoples in order to foster mutual understanding and cooperation. </a:t>
            </a:r>
            <a:endParaRPr lang="en-US" dirty="0" smtClean="0"/>
          </a:p>
          <a:p>
            <a:pPr algn="just"/>
            <a:endParaRPr lang="en-US" dirty="0"/>
          </a:p>
          <a:p>
            <a:pPr algn="just"/>
            <a:r>
              <a:rPr lang="en-US" dirty="0" smtClean="0"/>
              <a:t>The </a:t>
            </a:r>
            <a:r>
              <a:rPr lang="en-US" dirty="0"/>
              <a:t>goal of cultural diplomacy is for people coming from a foreign nation to develop a rich understanding of one nation's ideals and institutions so as to build broad support for social, economic, and political goals. </a:t>
            </a:r>
            <a:endParaRPr lang="en-US" dirty="0" smtClean="0"/>
          </a:p>
          <a:p>
            <a:pPr algn="just"/>
            <a:endParaRPr lang="en-US" dirty="0"/>
          </a:p>
          <a:p>
            <a:pPr algn="just"/>
            <a:r>
              <a:rPr lang="en-US" dirty="0" smtClean="0"/>
              <a:t>Cultural </a:t>
            </a:r>
            <a:r>
              <a:rPr lang="en-US" dirty="0"/>
              <a:t>diplomacy is a course of action based on the exchange of ideas, values, traditions, and other aspects of culture or identity, to strengthen relationships and socio-cultural cooperation, to promote national interests and beyond.</a:t>
            </a:r>
          </a:p>
        </p:txBody>
      </p:sp>
    </p:spTree>
    <p:extLst>
      <p:ext uri="{BB962C8B-B14F-4D97-AF65-F5344CB8AC3E}">
        <p14:creationId xmlns:p14="http://schemas.microsoft.com/office/powerpoint/2010/main" val="161433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cultural and public diplomacies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8014" y="2607414"/>
            <a:ext cx="6701224" cy="3171594"/>
          </a:xfrm>
        </p:spPr>
      </p:pic>
      <p:sp>
        <p:nvSpPr>
          <p:cNvPr id="5" name="TextBox 4"/>
          <p:cNvSpPr txBox="1"/>
          <p:nvPr/>
        </p:nvSpPr>
        <p:spPr>
          <a:xfrm>
            <a:off x="8266176" y="5879592"/>
            <a:ext cx="2630422" cy="369332"/>
          </a:xfrm>
          <a:prstGeom prst="rect">
            <a:avLst/>
          </a:prstGeom>
          <a:noFill/>
        </p:spPr>
        <p:txBody>
          <a:bodyPr wrap="square" rtlCol="0">
            <a:spAutoFit/>
          </a:bodyPr>
          <a:lstStyle/>
          <a:p>
            <a:r>
              <a:rPr lang="en-US" dirty="0" smtClean="0"/>
              <a:t>(Villanueva, 2007)</a:t>
            </a:r>
            <a:endParaRPr lang="en-US" dirty="0"/>
          </a:p>
        </p:txBody>
      </p:sp>
    </p:spTree>
    <p:extLst>
      <p:ext uri="{BB962C8B-B14F-4D97-AF65-F5344CB8AC3E}">
        <p14:creationId xmlns:p14="http://schemas.microsoft.com/office/powerpoint/2010/main" val="140671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aims goal </a:t>
            </a:r>
            <a:r>
              <a:rPr lang="en-US" dirty="0" smtClean="0"/>
              <a:t>of cultural diplomacy</a:t>
            </a:r>
            <a:endParaRPr lang="en-US" dirty="0"/>
          </a:p>
        </p:txBody>
      </p:sp>
      <p:sp>
        <p:nvSpPr>
          <p:cNvPr id="4" name="Rectangle 3"/>
          <p:cNvSpPr/>
          <p:nvPr/>
        </p:nvSpPr>
        <p:spPr>
          <a:xfrm>
            <a:off x="1981200" y="1997840"/>
            <a:ext cx="8229600" cy="3939540"/>
          </a:xfrm>
          <a:prstGeom prst="rect">
            <a:avLst/>
          </a:prstGeom>
        </p:spPr>
        <p:txBody>
          <a:bodyPr wrap="square">
            <a:spAutoFit/>
          </a:bodyPr>
          <a:lstStyle/>
          <a:p>
            <a:endParaRPr lang="en-US" sz="2500" dirty="0" smtClean="0"/>
          </a:p>
          <a:p>
            <a:r>
              <a:rPr lang="en-US" sz="2500" dirty="0"/>
              <a:t>T</a:t>
            </a:r>
            <a:r>
              <a:rPr lang="en-US" sz="2500" dirty="0" smtClean="0"/>
              <a:t>he aims </a:t>
            </a:r>
            <a:r>
              <a:rPr lang="en-US" sz="2500" dirty="0"/>
              <a:t>of cultural diplomacy is to positively influence a foreign audience and use that influence, as a means for building mutual understanding, by: </a:t>
            </a:r>
            <a:endParaRPr lang="en-US" sz="2500" dirty="0"/>
          </a:p>
          <a:p>
            <a:pPr marL="285750" indent="-285750">
              <a:buFontTx/>
              <a:buChar char="-"/>
            </a:pPr>
            <a:r>
              <a:rPr lang="en-US" sz="2500" dirty="0"/>
              <a:t>building </a:t>
            </a:r>
            <a:r>
              <a:rPr lang="en-US" sz="2500" dirty="0"/>
              <a:t>a positive view of the country's people, culture, and policies, </a:t>
            </a:r>
            <a:endParaRPr lang="en-US" sz="2500" dirty="0"/>
          </a:p>
          <a:p>
            <a:pPr marL="285750" indent="-285750">
              <a:buFontTx/>
              <a:buChar char="-"/>
            </a:pPr>
            <a:r>
              <a:rPr lang="en-US" sz="2500" dirty="0"/>
              <a:t>inducing </a:t>
            </a:r>
            <a:r>
              <a:rPr lang="en-US" sz="2500" dirty="0"/>
              <a:t>greater cooperation between the two nations, </a:t>
            </a:r>
            <a:endParaRPr lang="en-US" sz="2500" dirty="0"/>
          </a:p>
          <a:p>
            <a:pPr marL="285750" indent="-285750">
              <a:buFontTx/>
              <a:buChar char="-"/>
            </a:pPr>
            <a:r>
              <a:rPr lang="en-US" sz="2500" dirty="0"/>
              <a:t>supporting </a:t>
            </a:r>
            <a:r>
              <a:rPr lang="en-US" sz="2500" dirty="0"/>
              <a:t>change in socio-political policies of the target nation, and </a:t>
            </a:r>
            <a:endParaRPr lang="en-US" sz="2500" dirty="0"/>
          </a:p>
          <a:p>
            <a:pPr marL="285750" indent="-285750">
              <a:buFontTx/>
              <a:buChar char="-"/>
            </a:pPr>
            <a:r>
              <a:rPr lang="en-US" sz="2500" dirty="0"/>
              <a:t>preventing </a:t>
            </a:r>
            <a:r>
              <a:rPr lang="en-US" sz="2500" dirty="0"/>
              <a:t>and mitigating </a:t>
            </a:r>
            <a:r>
              <a:rPr lang="en-US" sz="2500" dirty="0"/>
              <a:t>conflict.</a:t>
            </a:r>
            <a:endParaRPr lang="en-US" sz="2500" dirty="0"/>
          </a:p>
        </p:txBody>
      </p:sp>
    </p:spTree>
    <p:extLst>
      <p:ext uri="{BB962C8B-B14F-4D97-AF65-F5344CB8AC3E}">
        <p14:creationId xmlns:p14="http://schemas.microsoft.com/office/powerpoint/2010/main" val="185563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main field of this project?</a:t>
            </a:r>
            <a:endParaRPr lang="en-US" dirty="0"/>
          </a:p>
        </p:txBody>
      </p:sp>
      <p:sp>
        <p:nvSpPr>
          <p:cNvPr id="3" name="Content Placeholder 2"/>
          <p:cNvSpPr>
            <a:spLocks noGrp="1"/>
          </p:cNvSpPr>
          <p:nvPr>
            <p:ph idx="1"/>
          </p:nvPr>
        </p:nvSpPr>
        <p:spPr>
          <a:xfrm>
            <a:off x="1295402" y="2099732"/>
            <a:ext cx="9601196" cy="3962740"/>
          </a:xfrm>
        </p:spPr>
        <p:txBody>
          <a:bodyPr>
            <a:normAutofit fontScale="85000" lnSpcReduction="10000"/>
          </a:bodyPr>
          <a:lstStyle/>
          <a:p>
            <a:endParaRPr lang="en-US" dirty="0" smtClean="0"/>
          </a:p>
          <a:p>
            <a:pPr algn="just"/>
            <a:r>
              <a:rPr lang="en-US" b="1" u="sng" dirty="0" smtClean="0"/>
              <a:t>Children’s </a:t>
            </a:r>
            <a:r>
              <a:rPr lang="en-US" b="1" u="sng" dirty="0"/>
              <a:t>voice</a:t>
            </a:r>
            <a:r>
              <a:rPr lang="en-US" dirty="0"/>
              <a:t> is a construct that includes the ways in which young people have the opportunity to meaningfully and actively engage in important decisions that have a considerable impact upon their lives</a:t>
            </a:r>
            <a:r>
              <a:rPr lang="en-US" dirty="0" smtClean="0"/>
              <a:t>.</a:t>
            </a:r>
          </a:p>
          <a:p>
            <a:pPr algn="just"/>
            <a:endParaRPr lang="en-US" b="1" u="sng" dirty="0" smtClean="0"/>
          </a:p>
          <a:p>
            <a:pPr algn="just"/>
            <a:r>
              <a:rPr lang="en-US" b="1" u="sng" dirty="0" smtClean="0"/>
              <a:t>Cultural </a:t>
            </a:r>
            <a:r>
              <a:rPr lang="en-US" b="1" u="sng" dirty="0"/>
              <a:t>diversity</a:t>
            </a:r>
            <a:r>
              <a:rPr lang="en-US" dirty="0"/>
              <a:t> highlights the dynamic nature of cultures which are an unstable mixture of not only sameness but also otherness (</a:t>
            </a:r>
            <a:r>
              <a:rPr lang="en-US" dirty="0" err="1"/>
              <a:t>Zabata-Barrero</a:t>
            </a:r>
            <a:r>
              <a:rPr lang="en-US" dirty="0"/>
              <a:t>, 2017). </a:t>
            </a:r>
          </a:p>
          <a:p>
            <a:endParaRPr lang="en-US" dirty="0"/>
          </a:p>
          <a:p>
            <a:pPr algn="just"/>
            <a:r>
              <a:rPr lang="en-US" dirty="0"/>
              <a:t>It suggests </a:t>
            </a:r>
            <a:r>
              <a:rPr lang="en-US" dirty="0" err="1"/>
              <a:t>familiarising</a:t>
            </a:r>
            <a:r>
              <a:rPr lang="en-US" dirty="0"/>
              <a:t> with the principles of </a:t>
            </a:r>
            <a:r>
              <a:rPr lang="en-US" b="1" u="sng" dirty="0"/>
              <a:t>democracy</a:t>
            </a:r>
            <a:r>
              <a:rPr lang="en-US" dirty="0"/>
              <a:t>, </a:t>
            </a:r>
            <a:r>
              <a:rPr lang="en-US" b="1" u="sng" dirty="0"/>
              <a:t>mutual-understanding</a:t>
            </a:r>
            <a:r>
              <a:rPr lang="en-US" dirty="0"/>
              <a:t>, and authentic interest in </a:t>
            </a:r>
            <a:r>
              <a:rPr lang="en-US" b="1" u="sng" dirty="0"/>
              <a:t>understanding of other cultures</a:t>
            </a:r>
            <a:r>
              <a:rPr lang="en-US" dirty="0"/>
              <a:t>, </a:t>
            </a:r>
            <a:r>
              <a:rPr lang="en-US" b="1" u="sng" dirty="0"/>
              <a:t>humanitarian accountability</a:t>
            </a:r>
            <a:r>
              <a:rPr lang="en-US" dirty="0"/>
              <a:t> of self and others and concern for </a:t>
            </a:r>
            <a:r>
              <a:rPr lang="en-US" dirty="0" err="1"/>
              <a:t>marginalised</a:t>
            </a:r>
            <a:r>
              <a:rPr lang="en-US" dirty="0"/>
              <a:t> groups within and beyond society</a:t>
            </a:r>
            <a:r>
              <a:rPr lang="en-US" dirty="0" smtClean="0"/>
              <a:t>.</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5480271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TotalTime>
  <Words>954</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  Content of the project</vt:lpstr>
      <vt:lpstr>The context of the project</vt:lpstr>
      <vt:lpstr>What are the aims of this project?</vt:lpstr>
      <vt:lpstr>Why is this project innovative?</vt:lpstr>
      <vt:lpstr>The field: CULTURAL DIPLOMACY</vt:lpstr>
      <vt:lpstr>What is cultural diplomacy?</vt:lpstr>
      <vt:lpstr>Comparing cultural and public diplomacies</vt:lpstr>
      <vt:lpstr>The aims goal of cultural diplomacy</vt:lpstr>
      <vt:lpstr>What is the main field of this project?</vt:lpstr>
      <vt:lpstr>Axes of the project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Content of the project</dc:title>
  <dc:creator>Christina Hadjisoteriou</dc:creator>
  <cp:lastModifiedBy>Christina Hadjisoteriou</cp:lastModifiedBy>
  <cp:revision>7</cp:revision>
  <dcterms:created xsi:type="dcterms:W3CDTF">2022-05-06T11:18:37Z</dcterms:created>
  <dcterms:modified xsi:type="dcterms:W3CDTF">2022-05-06T11:53:53Z</dcterms:modified>
</cp:coreProperties>
</file>