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14"/>
  </p:notesMasterIdLst>
  <p:handoutMasterIdLst>
    <p:handoutMasterId r:id="rId15"/>
  </p:handoutMasterIdLst>
  <p:sldIdLst>
    <p:sldId id="267" r:id="rId3"/>
    <p:sldId id="373" r:id="rId4"/>
    <p:sldId id="374" r:id="rId5"/>
    <p:sldId id="371" r:id="rId6"/>
    <p:sldId id="356" r:id="rId7"/>
    <p:sldId id="357" r:id="rId8"/>
    <p:sldId id="363" r:id="rId9"/>
    <p:sldId id="335" r:id="rId10"/>
    <p:sldId id="372" r:id="rId11"/>
    <p:sldId id="305" r:id="rId12"/>
    <p:sldId id="284"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3" autoAdjust="0"/>
    <p:restoredTop sz="95473" autoAdjust="0"/>
  </p:normalViewPr>
  <p:slideViewPr>
    <p:cSldViewPr snapToGrid="0">
      <p:cViewPr varScale="1">
        <p:scale>
          <a:sx n="80" d="100"/>
          <a:sy n="80" d="100"/>
        </p:scale>
        <p:origin x="542"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F3E86C-DF3E-44F8-BED4-726A52218AB2}"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F1708369-930D-46C2-B974-C7CBE49EA9C8}">
      <dgm:prSet phldrT="[Text]" custT="1"/>
      <dgm:spPr/>
      <dgm:t>
        <a:bodyPr/>
        <a:lstStyle/>
        <a:p>
          <a:r>
            <a:rPr lang="el-GR" sz="1800" b="1" dirty="0" smtClean="0">
              <a:solidFill>
                <a:schemeClr val="tx1"/>
              </a:solidFill>
            </a:rPr>
            <a:t>Πολιτισμικός συγκρητισμός</a:t>
          </a:r>
          <a:endParaRPr lang="en-GB" sz="1800" b="1" dirty="0">
            <a:solidFill>
              <a:schemeClr val="tx1"/>
            </a:solidFill>
          </a:endParaRPr>
        </a:p>
      </dgm:t>
    </dgm:pt>
    <dgm:pt modelId="{95592137-DD6B-47D5-A189-AF7DE6A8D775}" type="parTrans" cxnId="{F3999972-9D28-4626-964F-766E27718F82}">
      <dgm:prSet/>
      <dgm:spPr/>
      <dgm:t>
        <a:bodyPr/>
        <a:lstStyle/>
        <a:p>
          <a:endParaRPr lang="en-GB"/>
        </a:p>
      </dgm:t>
    </dgm:pt>
    <dgm:pt modelId="{92135C9C-0918-4842-B880-D2CBB40D5562}" type="sibTrans" cxnId="{F3999972-9D28-4626-964F-766E27718F82}">
      <dgm:prSet/>
      <dgm:spPr/>
      <dgm:t>
        <a:bodyPr/>
        <a:lstStyle/>
        <a:p>
          <a:endParaRPr lang="en-GB"/>
        </a:p>
      </dgm:t>
    </dgm:pt>
    <dgm:pt modelId="{078E3316-BDAE-42C6-BB8E-42E0CFB95667}">
      <dgm:prSet phldrT="[Text]" custT="1"/>
      <dgm:spPr/>
      <dgm:t>
        <a:bodyPr/>
        <a:lstStyle/>
        <a:p>
          <a:r>
            <a:rPr lang="el-GR" sz="1800" b="1" dirty="0" smtClean="0">
              <a:solidFill>
                <a:schemeClr val="tx1"/>
              </a:solidFill>
            </a:rPr>
            <a:t>Μαθητική</a:t>
          </a:r>
        </a:p>
        <a:p>
          <a:r>
            <a:rPr lang="el-GR" sz="1800" b="1" dirty="0" smtClean="0">
              <a:solidFill>
                <a:schemeClr val="tx1"/>
              </a:solidFill>
            </a:rPr>
            <a:t>φωνή</a:t>
          </a:r>
          <a:endParaRPr lang="en-GB" sz="1800" b="1" dirty="0">
            <a:solidFill>
              <a:schemeClr val="tx1"/>
            </a:solidFill>
          </a:endParaRPr>
        </a:p>
      </dgm:t>
    </dgm:pt>
    <dgm:pt modelId="{F6FF6D6A-E2E5-4E08-BA4E-23E051B348D5}" type="parTrans" cxnId="{ED01EACD-DCA9-436B-8B0D-DA03B0F218B9}">
      <dgm:prSet/>
      <dgm:spPr/>
      <dgm:t>
        <a:bodyPr/>
        <a:lstStyle/>
        <a:p>
          <a:endParaRPr lang="en-GB"/>
        </a:p>
      </dgm:t>
    </dgm:pt>
    <dgm:pt modelId="{0F38B8B2-4E2D-454F-A8A7-9E26B87804F8}" type="sibTrans" cxnId="{ED01EACD-DCA9-436B-8B0D-DA03B0F218B9}">
      <dgm:prSet/>
      <dgm:spPr/>
      <dgm:t>
        <a:bodyPr/>
        <a:lstStyle/>
        <a:p>
          <a:endParaRPr lang="en-GB"/>
        </a:p>
      </dgm:t>
    </dgm:pt>
    <dgm:pt modelId="{74CCC7CE-7855-4003-9DDA-7E9920CF9D1C}">
      <dgm:prSet phldrT="[Text]" custT="1"/>
      <dgm:spPr/>
      <dgm:t>
        <a:bodyPr/>
        <a:lstStyle/>
        <a:p>
          <a:endParaRPr lang="el-GR" sz="1700" b="1" dirty="0" smtClean="0">
            <a:solidFill>
              <a:schemeClr val="tx1"/>
            </a:solidFill>
          </a:endParaRPr>
        </a:p>
        <a:p>
          <a:r>
            <a:rPr lang="el-GR" sz="1700" b="1" dirty="0" smtClean="0">
              <a:solidFill>
                <a:schemeClr val="tx1"/>
              </a:solidFill>
            </a:rPr>
            <a:t>Ενεργός </a:t>
          </a:r>
        </a:p>
        <a:p>
          <a:r>
            <a:rPr lang="el-GR" sz="1700" b="1" dirty="0" err="1" smtClean="0">
              <a:solidFill>
                <a:schemeClr val="tx1"/>
              </a:solidFill>
            </a:rPr>
            <a:t>πολιτότητα</a:t>
          </a:r>
          <a:endParaRPr lang="el-GR" sz="1700" b="1" dirty="0" smtClean="0">
            <a:solidFill>
              <a:schemeClr val="tx1"/>
            </a:solidFill>
          </a:endParaRPr>
        </a:p>
        <a:p>
          <a:endParaRPr lang="en-GB" sz="1700" b="1" dirty="0">
            <a:solidFill>
              <a:schemeClr val="tx1"/>
            </a:solidFill>
          </a:endParaRPr>
        </a:p>
      </dgm:t>
    </dgm:pt>
    <dgm:pt modelId="{3FE667B8-1C8D-4819-855D-683C7C8FF736}" type="parTrans" cxnId="{70A13206-005D-4C20-85AB-C2FF6760A90D}">
      <dgm:prSet/>
      <dgm:spPr/>
      <dgm:t>
        <a:bodyPr/>
        <a:lstStyle/>
        <a:p>
          <a:endParaRPr lang="en-GB"/>
        </a:p>
      </dgm:t>
    </dgm:pt>
    <dgm:pt modelId="{0D0A8A6F-5E79-4BA7-8B56-A825563CA4F9}" type="sibTrans" cxnId="{70A13206-005D-4C20-85AB-C2FF6760A90D}">
      <dgm:prSet/>
      <dgm:spPr/>
      <dgm:t>
        <a:bodyPr/>
        <a:lstStyle/>
        <a:p>
          <a:endParaRPr lang="en-GB"/>
        </a:p>
      </dgm:t>
    </dgm:pt>
    <dgm:pt modelId="{66310DFC-2E02-464B-9297-773258B18902}">
      <dgm:prSet phldrT="[Text]" custScaleX="194657" custScaleY="121532" custLinFactNeighborX="-5518" custLinFactNeighborY="-9398"/>
      <dgm:spPr/>
      <dgm:t>
        <a:bodyPr/>
        <a:lstStyle/>
        <a:p>
          <a:endParaRPr lang="en-US"/>
        </a:p>
      </dgm:t>
    </dgm:pt>
    <dgm:pt modelId="{7F02BACC-9A8E-48A2-91CE-CA3D3795AF47}" type="parTrans" cxnId="{74C0C6D2-D1F9-4031-9EDA-FAB4597097FA}">
      <dgm:prSet/>
      <dgm:spPr/>
      <dgm:t>
        <a:bodyPr/>
        <a:lstStyle/>
        <a:p>
          <a:endParaRPr lang="en-US"/>
        </a:p>
      </dgm:t>
    </dgm:pt>
    <dgm:pt modelId="{F148B94F-C686-47FA-B48F-921709313941}" type="sibTrans" cxnId="{74C0C6D2-D1F9-4031-9EDA-FAB4597097FA}">
      <dgm:prSet/>
      <dgm:spPr/>
      <dgm:t>
        <a:bodyPr/>
        <a:lstStyle/>
        <a:p>
          <a:endParaRPr lang="en-US"/>
        </a:p>
      </dgm:t>
    </dgm:pt>
    <dgm:pt modelId="{C5471E46-787D-41BE-89B7-D8A9D4028DE5}">
      <dgm:prSet/>
      <dgm:spPr/>
      <dgm:t>
        <a:bodyPr/>
        <a:lstStyle/>
        <a:p>
          <a:endParaRPr lang="en-US"/>
        </a:p>
      </dgm:t>
    </dgm:pt>
    <dgm:pt modelId="{E6E14B90-169F-440B-8553-7F3C8D9AD800}" type="parTrans" cxnId="{089A3114-6985-43C7-AD55-760DCBAFC1F1}">
      <dgm:prSet/>
      <dgm:spPr/>
      <dgm:t>
        <a:bodyPr/>
        <a:lstStyle/>
        <a:p>
          <a:endParaRPr lang="en-US"/>
        </a:p>
      </dgm:t>
    </dgm:pt>
    <dgm:pt modelId="{8A16E47E-C98E-420D-A6B4-F280FD38931D}" type="sibTrans" cxnId="{089A3114-6985-43C7-AD55-760DCBAFC1F1}">
      <dgm:prSet/>
      <dgm:spPr/>
      <dgm:t>
        <a:bodyPr/>
        <a:lstStyle/>
        <a:p>
          <a:endParaRPr lang="en-US"/>
        </a:p>
      </dgm:t>
    </dgm:pt>
    <dgm:pt modelId="{508F309A-7B3F-4B36-9B56-0C710955DE0F}">
      <dgm:prSet/>
      <dgm:spPr/>
      <dgm:t>
        <a:bodyPr/>
        <a:lstStyle/>
        <a:p>
          <a:endParaRPr lang="en-US"/>
        </a:p>
      </dgm:t>
    </dgm:pt>
    <dgm:pt modelId="{5F189DAA-5B2B-494F-9373-47D2CCFF914A}" type="parTrans" cxnId="{EEB16D48-87FF-48FA-83F8-476008BD8662}">
      <dgm:prSet/>
      <dgm:spPr/>
      <dgm:t>
        <a:bodyPr/>
        <a:lstStyle/>
        <a:p>
          <a:endParaRPr lang="en-US"/>
        </a:p>
      </dgm:t>
    </dgm:pt>
    <dgm:pt modelId="{FC0E723A-DED9-45CF-9E29-8FCF94E2B6EE}" type="sibTrans" cxnId="{EEB16D48-87FF-48FA-83F8-476008BD8662}">
      <dgm:prSet/>
      <dgm:spPr/>
      <dgm:t>
        <a:bodyPr/>
        <a:lstStyle/>
        <a:p>
          <a:endParaRPr lang="en-US"/>
        </a:p>
      </dgm:t>
    </dgm:pt>
    <dgm:pt modelId="{E7A85700-E7EC-4DB9-8752-2C505F892462}">
      <dgm:prSet phldrT="[Text]"/>
      <dgm:spPr/>
      <dgm:t>
        <a:bodyPr/>
        <a:lstStyle/>
        <a:p>
          <a:r>
            <a:rPr lang="el-GR" b="1" dirty="0" smtClean="0"/>
            <a:t>Ιδέες, αξίες, γλώσσα, τέχνες, ψηφιακή κουλτούρα.</a:t>
          </a:r>
          <a:endParaRPr lang="en-GB" b="1" dirty="0"/>
        </a:p>
      </dgm:t>
    </dgm:pt>
    <dgm:pt modelId="{857285FD-BC56-4FB4-A513-61BE922A5A5E}" type="sibTrans" cxnId="{6755CEB6-49A6-4AC4-B2D6-C3F60D6DA6FD}">
      <dgm:prSet/>
      <dgm:spPr/>
      <dgm:t>
        <a:bodyPr/>
        <a:lstStyle/>
        <a:p>
          <a:endParaRPr lang="en-GB"/>
        </a:p>
      </dgm:t>
    </dgm:pt>
    <dgm:pt modelId="{35ED4A6E-150C-49A6-B88B-98D1EC0F4027}" type="parTrans" cxnId="{6755CEB6-49A6-4AC4-B2D6-C3F60D6DA6FD}">
      <dgm:prSet/>
      <dgm:spPr/>
      <dgm:t>
        <a:bodyPr/>
        <a:lstStyle/>
        <a:p>
          <a:endParaRPr lang="en-GB"/>
        </a:p>
      </dgm:t>
    </dgm:pt>
    <dgm:pt modelId="{9DFF47C2-13BA-4D6E-9CF3-8BF3FAA1F170}" type="pres">
      <dgm:prSet presAssocID="{1EF3E86C-DF3E-44F8-BED4-726A52218AB2}" presName="Name0" presStyleCnt="0">
        <dgm:presLayoutVars>
          <dgm:chMax val="4"/>
          <dgm:resizeHandles val="exact"/>
        </dgm:presLayoutVars>
      </dgm:prSet>
      <dgm:spPr/>
      <dgm:t>
        <a:bodyPr/>
        <a:lstStyle/>
        <a:p>
          <a:endParaRPr lang="en-GB"/>
        </a:p>
      </dgm:t>
    </dgm:pt>
    <dgm:pt modelId="{4700F75E-FFA7-4EEE-AAF7-BC649264AC4E}" type="pres">
      <dgm:prSet presAssocID="{1EF3E86C-DF3E-44F8-BED4-726A52218AB2}" presName="ellipse" presStyleLbl="trBgShp" presStyleIdx="0" presStyleCnt="1" custLinFactNeighborX="-1187" custLinFactNeighborY="6834"/>
      <dgm:spPr/>
    </dgm:pt>
    <dgm:pt modelId="{763C293A-EDC7-453F-AA1A-DB11B733E089}" type="pres">
      <dgm:prSet presAssocID="{1EF3E86C-DF3E-44F8-BED4-726A52218AB2}" presName="arrow1" presStyleLbl="fgShp" presStyleIdx="0" presStyleCnt="1" custLinFactNeighborX="31004" custLinFactNeighborY="12655"/>
      <dgm:spPr/>
      <dgm:t>
        <a:bodyPr/>
        <a:lstStyle/>
        <a:p>
          <a:endParaRPr lang="en-US"/>
        </a:p>
      </dgm:t>
    </dgm:pt>
    <dgm:pt modelId="{675D0817-D5CB-41EE-88D5-80E0D9309C30}" type="pres">
      <dgm:prSet presAssocID="{1EF3E86C-DF3E-44F8-BED4-726A52218AB2}" presName="rectangle" presStyleLbl="revTx" presStyleIdx="0" presStyleCnt="1" custLinFactNeighborX="8290" custLinFactNeighborY="1020">
        <dgm:presLayoutVars>
          <dgm:bulletEnabled val="1"/>
        </dgm:presLayoutVars>
      </dgm:prSet>
      <dgm:spPr/>
      <dgm:t>
        <a:bodyPr/>
        <a:lstStyle/>
        <a:p>
          <a:endParaRPr lang="en-GB"/>
        </a:p>
      </dgm:t>
    </dgm:pt>
    <dgm:pt modelId="{C7B7BBF4-6237-42F7-8880-F9BB856D1967}" type="pres">
      <dgm:prSet presAssocID="{078E3316-BDAE-42C6-BB8E-42E0CFB95667}" presName="item1" presStyleLbl="node1" presStyleIdx="0" presStyleCnt="3" custScaleX="199556" custScaleY="111817" custLinFactNeighborX="8725" custLinFactNeighborY="1234">
        <dgm:presLayoutVars>
          <dgm:bulletEnabled val="1"/>
        </dgm:presLayoutVars>
      </dgm:prSet>
      <dgm:spPr/>
      <dgm:t>
        <a:bodyPr/>
        <a:lstStyle/>
        <a:p>
          <a:endParaRPr lang="en-GB"/>
        </a:p>
      </dgm:t>
    </dgm:pt>
    <dgm:pt modelId="{D2C58135-B7D5-4AA9-9D33-BB70D5DDC707}" type="pres">
      <dgm:prSet presAssocID="{74CCC7CE-7855-4003-9DDA-7E9920CF9D1C}" presName="item2" presStyleLbl="node1" presStyleIdx="1" presStyleCnt="3" custScaleX="208265" custScaleY="121532" custLinFactNeighborX="-12322" custLinFactNeighborY="-9398">
        <dgm:presLayoutVars>
          <dgm:bulletEnabled val="1"/>
        </dgm:presLayoutVars>
      </dgm:prSet>
      <dgm:spPr/>
      <dgm:t>
        <a:bodyPr/>
        <a:lstStyle/>
        <a:p>
          <a:endParaRPr lang="en-GB"/>
        </a:p>
      </dgm:t>
    </dgm:pt>
    <dgm:pt modelId="{81677EC1-D692-4B67-BB4D-6D30E476E71F}" type="pres">
      <dgm:prSet presAssocID="{E7A85700-E7EC-4DB9-8752-2C505F892462}" presName="item3" presStyleLbl="node1" presStyleIdx="2" presStyleCnt="3" custScaleX="201597" custScaleY="132651" custLinFactNeighborX="53043" custLinFactNeighborY="8369">
        <dgm:presLayoutVars>
          <dgm:bulletEnabled val="1"/>
        </dgm:presLayoutVars>
      </dgm:prSet>
      <dgm:spPr/>
      <dgm:t>
        <a:bodyPr/>
        <a:lstStyle/>
        <a:p>
          <a:endParaRPr lang="en-GB"/>
        </a:p>
      </dgm:t>
    </dgm:pt>
    <dgm:pt modelId="{809237A7-E81A-4398-BADD-4CE8EF219E95}" type="pres">
      <dgm:prSet presAssocID="{1EF3E86C-DF3E-44F8-BED4-726A52218AB2}" presName="funnel" presStyleLbl="trAlignAcc1" presStyleIdx="0" presStyleCnt="1" custScaleX="144945" custLinFactNeighborX="4826" custLinFactNeighborY="426"/>
      <dgm:spPr/>
      <dgm:t>
        <a:bodyPr/>
        <a:lstStyle/>
        <a:p>
          <a:endParaRPr lang="en-US"/>
        </a:p>
      </dgm:t>
    </dgm:pt>
  </dgm:ptLst>
  <dgm:cxnLst>
    <dgm:cxn modelId="{F3999972-9D28-4626-964F-766E27718F82}" srcId="{1EF3E86C-DF3E-44F8-BED4-726A52218AB2}" destId="{F1708369-930D-46C2-B974-C7CBE49EA9C8}" srcOrd="0" destOrd="0" parTransId="{95592137-DD6B-47D5-A189-AF7DE6A8D775}" sibTransId="{92135C9C-0918-4842-B880-D2CBB40D5562}"/>
    <dgm:cxn modelId="{ED01EACD-DCA9-436B-8B0D-DA03B0F218B9}" srcId="{1EF3E86C-DF3E-44F8-BED4-726A52218AB2}" destId="{078E3316-BDAE-42C6-BB8E-42E0CFB95667}" srcOrd="1" destOrd="0" parTransId="{F6FF6D6A-E2E5-4E08-BA4E-23E051B348D5}" sibTransId="{0F38B8B2-4E2D-454F-A8A7-9E26B87804F8}"/>
    <dgm:cxn modelId="{6755CEB6-49A6-4AC4-B2D6-C3F60D6DA6FD}" srcId="{1EF3E86C-DF3E-44F8-BED4-726A52218AB2}" destId="{E7A85700-E7EC-4DB9-8752-2C505F892462}" srcOrd="3" destOrd="0" parTransId="{35ED4A6E-150C-49A6-B88B-98D1EC0F4027}" sibTransId="{857285FD-BC56-4FB4-A513-61BE922A5A5E}"/>
    <dgm:cxn modelId="{FF1AB4E7-1B0E-4B63-B999-402FE26A4DA5}" type="presOf" srcId="{F1708369-930D-46C2-B974-C7CBE49EA9C8}" destId="{81677EC1-D692-4B67-BB4D-6D30E476E71F}" srcOrd="0" destOrd="0" presId="urn:microsoft.com/office/officeart/2005/8/layout/funnel1"/>
    <dgm:cxn modelId="{EEB16D48-87FF-48FA-83F8-476008BD8662}" srcId="{1EF3E86C-DF3E-44F8-BED4-726A52218AB2}" destId="{508F309A-7B3F-4B36-9B56-0C710955DE0F}" srcOrd="6" destOrd="0" parTransId="{5F189DAA-5B2B-494F-9373-47D2CCFF914A}" sibTransId="{FC0E723A-DED9-45CF-9E29-8FCF94E2B6EE}"/>
    <dgm:cxn modelId="{089A3114-6985-43C7-AD55-760DCBAFC1F1}" srcId="{1EF3E86C-DF3E-44F8-BED4-726A52218AB2}" destId="{C5471E46-787D-41BE-89B7-D8A9D4028DE5}" srcOrd="5" destOrd="0" parTransId="{E6E14B90-169F-440B-8553-7F3C8D9AD800}" sibTransId="{8A16E47E-C98E-420D-A6B4-F280FD38931D}"/>
    <dgm:cxn modelId="{CF23DE53-42C6-4C82-B8BB-ABBC91962FFF}" type="presOf" srcId="{E7A85700-E7EC-4DB9-8752-2C505F892462}" destId="{675D0817-D5CB-41EE-88D5-80E0D9309C30}" srcOrd="0" destOrd="0" presId="urn:microsoft.com/office/officeart/2005/8/layout/funnel1"/>
    <dgm:cxn modelId="{04F04431-89E2-4B0D-B646-7B62C92B4AD6}" type="presOf" srcId="{078E3316-BDAE-42C6-BB8E-42E0CFB95667}" destId="{D2C58135-B7D5-4AA9-9D33-BB70D5DDC707}" srcOrd="0" destOrd="0" presId="urn:microsoft.com/office/officeart/2005/8/layout/funnel1"/>
    <dgm:cxn modelId="{74C0C6D2-D1F9-4031-9EDA-FAB4597097FA}" srcId="{1EF3E86C-DF3E-44F8-BED4-726A52218AB2}" destId="{66310DFC-2E02-464B-9297-773258B18902}" srcOrd="4" destOrd="0" parTransId="{7F02BACC-9A8E-48A2-91CE-CA3D3795AF47}" sibTransId="{F148B94F-C686-47FA-B48F-921709313941}"/>
    <dgm:cxn modelId="{70A13206-005D-4C20-85AB-C2FF6760A90D}" srcId="{1EF3E86C-DF3E-44F8-BED4-726A52218AB2}" destId="{74CCC7CE-7855-4003-9DDA-7E9920CF9D1C}" srcOrd="2" destOrd="0" parTransId="{3FE667B8-1C8D-4819-855D-683C7C8FF736}" sibTransId="{0D0A8A6F-5E79-4BA7-8B56-A825563CA4F9}"/>
    <dgm:cxn modelId="{5E1C9D18-9EBE-4D4E-BBB3-CA2A4DC706D0}" type="presOf" srcId="{74CCC7CE-7855-4003-9DDA-7E9920CF9D1C}" destId="{C7B7BBF4-6237-42F7-8880-F9BB856D1967}" srcOrd="0" destOrd="0" presId="urn:microsoft.com/office/officeart/2005/8/layout/funnel1"/>
    <dgm:cxn modelId="{466F8206-5DBE-463D-BEBA-5D6E943A227C}" type="presOf" srcId="{1EF3E86C-DF3E-44F8-BED4-726A52218AB2}" destId="{9DFF47C2-13BA-4D6E-9CF3-8BF3FAA1F170}" srcOrd="0" destOrd="0" presId="urn:microsoft.com/office/officeart/2005/8/layout/funnel1"/>
    <dgm:cxn modelId="{886B006C-42B3-44FC-B682-870657354B6C}" type="presParOf" srcId="{9DFF47C2-13BA-4D6E-9CF3-8BF3FAA1F170}" destId="{4700F75E-FFA7-4EEE-AAF7-BC649264AC4E}" srcOrd="0" destOrd="0" presId="urn:microsoft.com/office/officeart/2005/8/layout/funnel1"/>
    <dgm:cxn modelId="{CFCAC0D8-5590-45DF-9D01-30496413DFB6}" type="presParOf" srcId="{9DFF47C2-13BA-4D6E-9CF3-8BF3FAA1F170}" destId="{763C293A-EDC7-453F-AA1A-DB11B733E089}" srcOrd="1" destOrd="0" presId="urn:microsoft.com/office/officeart/2005/8/layout/funnel1"/>
    <dgm:cxn modelId="{35E808F9-811B-4EAD-8E6A-F9BB4EF43CC4}" type="presParOf" srcId="{9DFF47C2-13BA-4D6E-9CF3-8BF3FAA1F170}" destId="{675D0817-D5CB-41EE-88D5-80E0D9309C30}" srcOrd="2" destOrd="0" presId="urn:microsoft.com/office/officeart/2005/8/layout/funnel1"/>
    <dgm:cxn modelId="{80A44A4B-CDB1-46E0-8575-0968D0697C54}" type="presParOf" srcId="{9DFF47C2-13BA-4D6E-9CF3-8BF3FAA1F170}" destId="{C7B7BBF4-6237-42F7-8880-F9BB856D1967}" srcOrd="3" destOrd="0" presId="urn:microsoft.com/office/officeart/2005/8/layout/funnel1"/>
    <dgm:cxn modelId="{FCBA4A33-88A6-401E-8DCF-6D1613A788EA}" type="presParOf" srcId="{9DFF47C2-13BA-4D6E-9CF3-8BF3FAA1F170}" destId="{D2C58135-B7D5-4AA9-9D33-BB70D5DDC707}" srcOrd="4" destOrd="0" presId="urn:microsoft.com/office/officeart/2005/8/layout/funnel1"/>
    <dgm:cxn modelId="{50A3EE27-60EA-496D-9C9C-19A45282DC3F}" type="presParOf" srcId="{9DFF47C2-13BA-4D6E-9CF3-8BF3FAA1F170}" destId="{81677EC1-D692-4B67-BB4D-6D30E476E71F}" srcOrd="5" destOrd="0" presId="urn:microsoft.com/office/officeart/2005/8/layout/funnel1"/>
    <dgm:cxn modelId="{87FEDCB8-A2B6-44C9-9A72-93B5BBB1E072}" type="presParOf" srcId="{9DFF47C2-13BA-4D6E-9CF3-8BF3FAA1F170}" destId="{809237A7-E81A-4398-BADD-4CE8EF219E95}"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0F75E-FFA7-4EEE-AAF7-BC649264AC4E}">
      <dsp:nvSpPr>
        <dsp:cNvPr id="0" name=""/>
        <dsp:cNvSpPr/>
      </dsp:nvSpPr>
      <dsp:spPr>
        <a:xfrm>
          <a:off x="1585810" y="326350"/>
          <a:ext cx="4402931" cy="152908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3C293A-EDC7-453F-AA1A-DB11B733E089}">
      <dsp:nvSpPr>
        <dsp:cNvPr id="0" name=""/>
        <dsp:cNvSpPr/>
      </dsp:nvSpPr>
      <dsp:spPr>
        <a:xfrm>
          <a:off x="3684276" y="4035160"/>
          <a:ext cx="853281" cy="54610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5D0817-D5CB-41EE-88D5-80E0D9309C30}">
      <dsp:nvSpPr>
        <dsp:cNvPr id="0" name=""/>
        <dsp:cNvSpPr/>
      </dsp:nvSpPr>
      <dsp:spPr>
        <a:xfrm>
          <a:off x="2138028" y="4413375"/>
          <a:ext cx="4095750" cy="102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l-GR" sz="2400" b="1" kern="1200" dirty="0" smtClean="0"/>
            <a:t>Ιδέες, αξίες, γλώσσα, τέχνες, ψηφιακή κουλτούρα.</a:t>
          </a:r>
          <a:endParaRPr lang="en-GB" sz="2400" b="1" kern="1200" dirty="0"/>
        </a:p>
      </dsp:txBody>
      <dsp:txXfrm>
        <a:off x="2138028" y="4413375"/>
        <a:ext cx="4095750" cy="1023937"/>
      </dsp:txXfrm>
    </dsp:sp>
    <dsp:sp modelId="{C7B7BBF4-6237-42F7-8880-F9BB856D1967}">
      <dsp:nvSpPr>
        <dsp:cNvPr id="0" name=""/>
        <dsp:cNvSpPr/>
      </dsp:nvSpPr>
      <dsp:spPr>
        <a:xfrm>
          <a:off x="2608293" y="1797231"/>
          <a:ext cx="3064993" cy="17174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endParaRPr lang="el-GR" sz="1700" b="1" kern="1200" dirty="0" smtClean="0">
            <a:solidFill>
              <a:schemeClr val="tx1"/>
            </a:solidFill>
          </a:endParaRPr>
        </a:p>
        <a:p>
          <a:pPr lvl="0" algn="ctr" defTabSz="755650">
            <a:lnSpc>
              <a:spcPct val="90000"/>
            </a:lnSpc>
            <a:spcBef>
              <a:spcPct val="0"/>
            </a:spcBef>
            <a:spcAft>
              <a:spcPct val="35000"/>
            </a:spcAft>
          </a:pPr>
          <a:r>
            <a:rPr lang="el-GR" sz="1700" b="1" kern="1200" dirty="0" smtClean="0">
              <a:solidFill>
                <a:schemeClr val="tx1"/>
              </a:solidFill>
            </a:rPr>
            <a:t>Ενεργός </a:t>
          </a:r>
        </a:p>
        <a:p>
          <a:pPr lvl="0" algn="ctr" defTabSz="755650">
            <a:lnSpc>
              <a:spcPct val="90000"/>
            </a:lnSpc>
            <a:spcBef>
              <a:spcPct val="0"/>
            </a:spcBef>
            <a:spcAft>
              <a:spcPct val="35000"/>
            </a:spcAft>
          </a:pPr>
          <a:r>
            <a:rPr lang="el-GR" sz="1700" b="1" kern="1200" dirty="0" err="1" smtClean="0">
              <a:solidFill>
                <a:schemeClr val="tx1"/>
              </a:solidFill>
            </a:rPr>
            <a:t>πολιτότητα</a:t>
          </a:r>
          <a:endParaRPr lang="el-GR" sz="1700" b="1" kern="1200" dirty="0" smtClean="0">
            <a:solidFill>
              <a:schemeClr val="tx1"/>
            </a:solidFill>
          </a:endParaRPr>
        </a:p>
        <a:p>
          <a:pPr lvl="0" algn="ctr" defTabSz="755650">
            <a:lnSpc>
              <a:spcPct val="90000"/>
            </a:lnSpc>
            <a:spcBef>
              <a:spcPct val="0"/>
            </a:spcBef>
            <a:spcAft>
              <a:spcPct val="35000"/>
            </a:spcAft>
          </a:pPr>
          <a:endParaRPr lang="en-GB" sz="1700" b="1" kern="1200" dirty="0">
            <a:solidFill>
              <a:schemeClr val="tx1"/>
            </a:solidFill>
          </a:endParaRPr>
        </a:p>
      </dsp:txBody>
      <dsp:txXfrm>
        <a:off x="3057151" y="2048739"/>
        <a:ext cx="2167277" cy="1214388"/>
      </dsp:txXfrm>
    </dsp:sp>
    <dsp:sp modelId="{D2C58135-B7D5-4AA9-9D33-BB70D5DDC707}">
      <dsp:nvSpPr>
        <dsp:cNvPr id="0" name=""/>
        <dsp:cNvSpPr/>
      </dsp:nvSpPr>
      <dsp:spPr>
        <a:xfrm>
          <a:off x="1119124" y="407056"/>
          <a:ext cx="3198755" cy="18666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tx1"/>
              </a:solidFill>
            </a:rPr>
            <a:t>Μαθητική</a:t>
          </a:r>
        </a:p>
        <a:p>
          <a:pPr lvl="0" algn="ctr" defTabSz="800100">
            <a:lnSpc>
              <a:spcPct val="90000"/>
            </a:lnSpc>
            <a:spcBef>
              <a:spcPct val="0"/>
            </a:spcBef>
            <a:spcAft>
              <a:spcPct val="35000"/>
            </a:spcAft>
          </a:pPr>
          <a:r>
            <a:rPr lang="el-GR" sz="1800" b="1" kern="1200" dirty="0" smtClean="0">
              <a:solidFill>
                <a:schemeClr val="tx1"/>
              </a:solidFill>
            </a:rPr>
            <a:t>φωνή</a:t>
          </a:r>
          <a:endParaRPr lang="en-GB" sz="1800" b="1" kern="1200" dirty="0">
            <a:solidFill>
              <a:schemeClr val="tx1"/>
            </a:solidFill>
          </a:endParaRPr>
        </a:p>
      </dsp:txBody>
      <dsp:txXfrm>
        <a:off x="1587571" y="680416"/>
        <a:ext cx="2261861" cy="1319897"/>
      </dsp:txXfrm>
    </dsp:sp>
    <dsp:sp modelId="{81677EC1-D692-4B67-BB4D-6D30E476E71F}">
      <dsp:nvSpPr>
        <dsp:cNvPr id="0" name=""/>
        <dsp:cNvSpPr/>
      </dsp:nvSpPr>
      <dsp:spPr>
        <a:xfrm>
          <a:off x="3744313" y="223203"/>
          <a:ext cx="3096340" cy="20373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tx1"/>
              </a:solidFill>
            </a:rPr>
            <a:t>Πολιτισμικός συγκρητισμός</a:t>
          </a:r>
          <a:endParaRPr lang="en-GB" sz="1800" b="1" kern="1200" dirty="0">
            <a:solidFill>
              <a:schemeClr val="tx1"/>
            </a:solidFill>
          </a:endParaRPr>
        </a:p>
      </dsp:txBody>
      <dsp:txXfrm>
        <a:off x="4197761" y="521572"/>
        <a:ext cx="2189444" cy="1440656"/>
      </dsp:txXfrm>
    </dsp:sp>
    <dsp:sp modelId="{809237A7-E81A-4398-BADD-4CE8EF219E95}">
      <dsp:nvSpPr>
        <dsp:cNvPr id="0" name=""/>
        <dsp:cNvSpPr/>
      </dsp:nvSpPr>
      <dsp:spPr>
        <a:xfrm>
          <a:off x="613962" y="50415"/>
          <a:ext cx="6926015" cy="382270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2A1175B-5BD2-4641-95D5-17AFD1876294}" type="datetimeFigureOut">
              <a:rPr lang="en-US" smtClean="0"/>
              <a:t>9/9/2021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A8D8511-9D1E-4188-9AAE-C50E0AB2FCB4}" type="slidenum">
              <a:rPr lang="en-US" smtClean="0"/>
              <a:t>‹#›</a:t>
            </a:fld>
            <a:endParaRPr lang="en-US"/>
          </a:p>
        </p:txBody>
      </p:sp>
    </p:spTree>
    <p:extLst>
      <p:ext uri="{BB962C8B-B14F-4D97-AF65-F5344CB8AC3E}">
        <p14:creationId xmlns:p14="http://schemas.microsoft.com/office/powerpoint/2010/main" val="675835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28F06D7-6F7E-484E-87C9-004D6E3BFA2E}" type="datetimeFigureOut">
              <a:rPr lang="en-US" smtClean="0"/>
              <a:t>9/9/2021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F14A67-5176-B94B-829C-59CE77CEE904}" type="slidenum">
              <a:rPr lang="en-US" smtClean="0"/>
              <a:t>‹#›</a:t>
            </a:fld>
            <a:endParaRPr lang="en-US"/>
          </a:p>
        </p:txBody>
      </p:sp>
    </p:spTree>
    <p:extLst>
      <p:ext uri="{BB962C8B-B14F-4D97-AF65-F5344CB8AC3E}">
        <p14:creationId xmlns:p14="http://schemas.microsoft.com/office/powerpoint/2010/main" val="141203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Use this </a:t>
            </a:r>
            <a:r>
              <a:rPr lang="en-AU" sz="1200" dirty="0" smtClean="0">
                <a:latin typeface="Arial" panose="020B0604020202020204" pitchFamily="34" charset="0"/>
                <a:cs typeface="Arial" panose="020B0604020202020204" pitchFamily="34" charset="0"/>
              </a:rPr>
              <a:t>Context study guide </a:t>
            </a:r>
            <a:r>
              <a:rPr lang="en-AU" baseline="0" dirty="0" smtClean="0"/>
              <a:t>template </a:t>
            </a:r>
            <a:r>
              <a:rPr lang="en-AU" sz="1200" dirty="0" smtClean="0">
                <a:latin typeface="Arial" panose="020B0604020202020204" pitchFamily="34" charset="0"/>
                <a:cs typeface="Arial" panose="020B0604020202020204" pitchFamily="34" charset="0"/>
              </a:rPr>
              <a:t>in group discussion or for individual research to analyse and interpret the featured artworks.</a:t>
            </a:r>
          </a:p>
        </p:txBody>
      </p:sp>
      <p:sp>
        <p:nvSpPr>
          <p:cNvPr id="4" name="Slide Number Placeholder 3"/>
          <p:cNvSpPr>
            <a:spLocks noGrp="1"/>
          </p:cNvSpPr>
          <p:nvPr>
            <p:ph type="sldNum" sz="quarter" idx="10"/>
          </p:nvPr>
        </p:nvSpPr>
        <p:spPr/>
        <p:txBody>
          <a:bodyPr/>
          <a:lstStyle/>
          <a:p>
            <a:fld id="{1788459A-BDF1-4BF9-9243-3CC14E15FE57}" type="slidenum">
              <a:rPr lang="en-AU" smtClean="0"/>
              <a:t>9</a:t>
            </a:fld>
            <a:endParaRPr lang="en-AU" dirty="0"/>
          </a:p>
        </p:txBody>
      </p:sp>
    </p:spTree>
    <p:extLst>
      <p:ext uri="{BB962C8B-B14F-4D97-AF65-F5344CB8AC3E}">
        <p14:creationId xmlns:p14="http://schemas.microsoft.com/office/powerpoint/2010/main" val="3106916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Dark Grey 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7" name="Title 6"/>
          <p:cNvSpPr>
            <a:spLocks noGrp="1"/>
          </p:cNvSpPr>
          <p:nvPr>
            <p:ph type="title"/>
          </p:nvPr>
        </p:nvSpPr>
        <p:spPr>
          <a:xfrm>
            <a:off x="-1" y="0"/>
            <a:ext cx="12192001" cy="5335793"/>
          </a:xfrm>
          <a:prstGeom prst="rect">
            <a:avLst/>
          </a:prstGeom>
          <a:solidFill>
            <a:schemeClr val="tx2"/>
          </a:solidFill>
        </p:spPr>
        <p:txBody>
          <a:bodyPr anchor="ctr"/>
          <a:lstStyle>
            <a:lvl1pPr algn="ctr">
              <a:defRPr>
                <a:solidFill>
                  <a:schemeClr val="bg1"/>
                </a:solidFill>
              </a:defRPr>
            </a:lvl1pPr>
          </a:lstStyle>
          <a:p>
            <a:r>
              <a:rPr lang="en-US" dirty="0" smtClean="0"/>
              <a:t>Click to edit Master title style</a:t>
            </a:r>
            <a:endParaRPr lang="en-US" dirty="0"/>
          </a:p>
        </p:txBody>
      </p:sp>
      <p:sp>
        <p:nvSpPr>
          <p:cNvPr id="9" name="Subtitle 2"/>
          <p:cNvSpPr txBox="1">
            <a:spLocks/>
          </p:cNvSpPr>
          <p:nvPr userDrawn="1"/>
        </p:nvSpPr>
        <p:spPr>
          <a:xfrm>
            <a:off x="2770672" y="3076687"/>
            <a:ext cx="6648226" cy="165576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smtClean="0">
                <a:solidFill>
                  <a:schemeClr val="bg1"/>
                </a:solidFill>
              </a:rPr>
              <a:t>Click to edit Master subtitle style</a:t>
            </a:r>
            <a:endParaRPr lang="en-US" dirty="0">
              <a:solidFill>
                <a:schemeClr val="bg1"/>
              </a:solidFill>
            </a:endParaRPr>
          </a:p>
        </p:txBody>
      </p:sp>
    </p:spTree>
    <p:extLst>
      <p:ext uri="{BB962C8B-B14F-4D97-AF65-F5344CB8AC3E}">
        <p14:creationId xmlns:p14="http://schemas.microsoft.com/office/powerpoint/2010/main" val="475616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alf Page Picture Right Red">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6698" y="-1"/>
            <a:ext cx="6110690" cy="6158429"/>
          </a:xfrm>
        </p:spPr>
        <p:txBody>
          <a:bodyPr/>
          <a:lstStyle/>
          <a:p>
            <a:endParaRPr lang="en-US"/>
          </a:p>
        </p:txBody>
      </p:sp>
      <p:sp>
        <p:nvSpPr>
          <p:cNvPr id="2" name="Rectangle 1"/>
          <p:cNvSpPr/>
          <p:nvPr userDrawn="1"/>
        </p:nvSpPr>
        <p:spPr>
          <a:xfrm>
            <a:off x="6117388" y="-1"/>
            <a:ext cx="6081311" cy="61584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Placeholder 1"/>
          <p:cNvSpPr>
            <a:spLocks noGrp="1"/>
          </p:cNvSpPr>
          <p:nvPr>
            <p:ph type="title"/>
          </p:nvPr>
        </p:nvSpPr>
        <p:spPr>
          <a:xfrm>
            <a:off x="6450167" y="517793"/>
            <a:ext cx="5489382" cy="605927"/>
          </a:xfrm>
          <a:prstGeom prst="rect">
            <a:avLst/>
          </a:prstGeom>
        </p:spPr>
        <p:txBody>
          <a:bodyPr vert="horz" lIns="91440" tIns="45720" rIns="91440" bIns="45720" rtlCol="0" anchor="t">
            <a:normAutofit/>
          </a:bodyPr>
          <a:lstStyle>
            <a:lvl1pPr>
              <a:defRPr sz="3200">
                <a:solidFill>
                  <a:schemeClr val="bg1"/>
                </a:solidFill>
              </a:defRPr>
            </a:lvl1pPr>
          </a:lstStyle>
          <a:p>
            <a:r>
              <a:rPr lang="en-US" dirty="0" smtClean="0"/>
              <a:t>Click to edit Master title style</a:t>
            </a:r>
            <a:endParaRPr lang="en-US" dirty="0"/>
          </a:p>
        </p:txBody>
      </p:sp>
      <p:sp>
        <p:nvSpPr>
          <p:cNvPr id="7" name="Text Placeholder 14"/>
          <p:cNvSpPr>
            <a:spLocks noGrp="1"/>
          </p:cNvSpPr>
          <p:nvPr>
            <p:ph type="body" sz="quarter" idx="12" hasCustomPrompt="1"/>
          </p:nvPr>
        </p:nvSpPr>
        <p:spPr>
          <a:xfrm>
            <a:off x="6449862" y="1344613"/>
            <a:ext cx="4697110" cy="4427537"/>
          </a:xfrm>
        </p:spPr>
        <p:txBody>
          <a:bodyPr>
            <a:normAutofit/>
          </a:bodyPr>
          <a:lstStyle>
            <a:lvl1pPr marL="0" indent="0">
              <a:buNone/>
              <a:defRPr sz="1800" baseline="0">
                <a:solidFill>
                  <a:schemeClr val="bg1"/>
                </a:solidFill>
              </a:defRPr>
            </a:lvl1pPr>
            <a:lvl2pPr>
              <a:defRPr sz="1800"/>
            </a:lvl2pPr>
            <a:lvl3pPr>
              <a:defRPr sz="1800"/>
            </a:lvl3pPr>
            <a:lvl4pPr>
              <a:defRPr sz="1800"/>
            </a:lvl4pPr>
            <a:lvl5pPr>
              <a:defRPr sz="1800"/>
            </a:lvl5pPr>
          </a:lstStyle>
          <a:p>
            <a:pPr lvl="0"/>
            <a:r>
              <a:rPr lang="en-US" dirty="0" smtClean="0"/>
              <a:t>Click to edit text</a:t>
            </a:r>
            <a:endParaRPr lang="en-US" dirty="0"/>
          </a:p>
        </p:txBody>
      </p:sp>
      <p:sp>
        <p:nvSpPr>
          <p:cNvPr id="9" name="Isosceles Triangle 2"/>
          <p:cNvSpPr/>
          <p:nvPr userDrawn="1"/>
        </p:nvSpPr>
        <p:spPr>
          <a:xfrm rot="5400000">
            <a:off x="5805805" y="508625"/>
            <a:ext cx="330505" cy="312567"/>
          </a:xfrm>
          <a:custGeom>
            <a:avLst/>
            <a:gdLst>
              <a:gd name="connsiteX0" fmla="*/ 0 w 562301"/>
              <a:gd name="connsiteY0" fmla="*/ 484742 h 484742"/>
              <a:gd name="connsiteX1" fmla="*/ 281151 w 562301"/>
              <a:gd name="connsiteY1" fmla="*/ 0 h 484742"/>
              <a:gd name="connsiteX2" fmla="*/ 562301 w 562301"/>
              <a:gd name="connsiteY2" fmla="*/ 484742 h 484742"/>
              <a:gd name="connsiteX3" fmla="*/ 0 w 562301"/>
              <a:gd name="connsiteY3" fmla="*/ 484742 h 484742"/>
              <a:gd name="connsiteX0" fmla="*/ 0 w 562301"/>
              <a:gd name="connsiteY0" fmla="*/ 511440 h 511440"/>
              <a:gd name="connsiteX1" fmla="*/ 7498 w 562301"/>
              <a:gd name="connsiteY1" fmla="*/ 0 h 511440"/>
              <a:gd name="connsiteX2" fmla="*/ 562301 w 562301"/>
              <a:gd name="connsiteY2" fmla="*/ 511440 h 511440"/>
              <a:gd name="connsiteX3" fmla="*/ 0 w 562301"/>
              <a:gd name="connsiteY3" fmla="*/ 511440 h 511440"/>
              <a:gd name="connsiteX0" fmla="*/ 0 w 512243"/>
              <a:gd name="connsiteY0" fmla="*/ 511440 h 511440"/>
              <a:gd name="connsiteX1" fmla="*/ 7498 w 512243"/>
              <a:gd name="connsiteY1" fmla="*/ 0 h 511440"/>
              <a:gd name="connsiteX2" fmla="*/ 512243 w 512243"/>
              <a:gd name="connsiteY2" fmla="*/ 10856 h 511440"/>
              <a:gd name="connsiteX3" fmla="*/ 0 w 512243"/>
              <a:gd name="connsiteY3" fmla="*/ 511440 h 511440"/>
              <a:gd name="connsiteX0" fmla="*/ 0 w 512243"/>
              <a:gd name="connsiteY0" fmla="*/ 500584 h 500584"/>
              <a:gd name="connsiteX1" fmla="*/ 823 w 512243"/>
              <a:gd name="connsiteY1" fmla="*/ 12504 h 500584"/>
              <a:gd name="connsiteX2" fmla="*/ 512243 w 512243"/>
              <a:gd name="connsiteY2" fmla="*/ 0 h 500584"/>
              <a:gd name="connsiteX3" fmla="*/ 0 w 512243"/>
              <a:gd name="connsiteY3" fmla="*/ 500584 h 500584"/>
              <a:gd name="connsiteX0" fmla="*/ 0 w 508905"/>
              <a:gd name="connsiteY0" fmla="*/ 488080 h 488080"/>
              <a:gd name="connsiteX1" fmla="*/ 823 w 508905"/>
              <a:gd name="connsiteY1" fmla="*/ 0 h 488080"/>
              <a:gd name="connsiteX2" fmla="*/ 508905 w 508905"/>
              <a:gd name="connsiteY2" fmla="*/ 10857 h 488080"/>
              <a:gd name="connsiteX3" fmla="*/ 0 w 508905"/>
              <a:gd name="connsiteY3" fmla="*/ 488080 h 488080"/>
              <a:gd name="connsiteX0" fmla="*/ 0 w 522254"/>
              <a:gd name="connsiteY0" fmla="*/ 493909 h 493909"/>
              <a:gd name="connsiteX1" fmla="*/ 823 w 522254"/>
              <a:gd name="connsiteY1" fmla="*/ 5829 h 493909"/>
              <a:gd name="connsiteX2" fmla="*/ 522254 w 522254"/>
              <a:gd name="connsiteY2" fmla="*/ 0 h 493909"/>
              <a:gd name="connsiteX3" fmla="*/ 0 w 522254"/>
              <a:gd name="connsiteY3" fmla="*/ 493909 h 493909"/>
            </a:gdLst>
            <a:ahLst/>
            <a:cxnLst>
              <a:cxn ang="0">
                <a:pos x="connsiteX0" y="connsiteY0"/>
              </a:cxn>
              <a:cxn ang="0">
                <a:pos x="connsiteX1" y="connsiteY1"/>
              </a:cxn>
              <a:cxn ang="0">
                <a:pos x="connsiteX2" y="connsiteY2"/>
              </a:cxn>
              <a:cxn ang="0">
                <a:pos x="connsiteX3" y="connsiteY3"/>
              </a:cxn>
            </a:cxnLst>
            <a:rect l="l" t="t" r="r" b="b"/>
            <a:pathLst>
              <a:path w="522254" h="493909">
                <a:moveTo>
                  <a:pt x="0" y="493909"/>
                </a:moveTo>
                <a:cubicBezTo>
                  <a:pt x="274" y="331216"/>
                  <a:pt x="549" y="168522"/>
                  <a:pt x="823" y="5829"/>
                </a:cubicBezTo>
                <a:lnTo>
                  <a:pt x="522254" y="0"/>
                </a:lnTo>
                <a:lnTo>
                  <a:pt x="0" y="49390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80158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Page Header Pattern BG R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790950" y="2514599"/>
            <a:ext cx="5925139" cy="838201"/>
          </a:xfrm>
          <a:prstGeom prst="rect">
            <a:avLst/>
          </a:prstGeom>
        </p:spPr>
        <p:txBody>
          <a:bodyPr vert="horz" lIns="91440" tIns="45720" rIns="91440" bIns="45720" rtlCol="0" anchor="t">
            <a:normAutofit/>
          </a:bodyPr>
          <a:lstStyle>
            <a:lvl1pPr algn="l">
              <a:defRPr sz="3200">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81228" y="3758679"/>
            <a:ext cx="6658983" cy="1112919"/>
          </a:xfrm>
          <a:prstGeom prst="rect">
            <a:avLst/>
          </a:prstGeo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7641901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Page Header Pattern BG Gr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790950" y="2514600"/>
            <a:ext cx="5925139" cy="780144"/>
          </a:xfrm>
          <a:prstGeom prst="rect">
            <a:avLst/>
          </a:prstGeom>
        </p:spPr>
        <p:txBody>
          <a:bodyPr vert="horz" lIns="91440" tIns="45720" rIns="91440" bIns="45720" rtlCol="0" anchor="t">
            <a:normAutofit/>
          </a:bodyPr>
          <a:lstStyle>
            <a:lvl1pPr algn="l">
              <a:defRPr sz="3200">
                <a:solidFill>
                  <a:schemeClr val="accent1"/>
                </a:solidFill>
              </a:defRPr>
            </a:lvl1pPr>
          </a:lstStyle>
          <a:p>
            <a:r>
              <a:rPr lang="en-US" dirty="0" smtClean="0"/>
              <a:t>Click to edit Master title style</a:t>
            </a:r>
            <a:endParaRPr lang="en-US" dirty="0"/>
          </a:p>
        </p:txBody>
      </p:sp>
      <p:sp>
        <p:nvSpPr>
          <p:cNvPr id="2" name="Rectangle 1"/>
          <p:cNvSpPr/>
          <p:nvPr userDrawn="1"/>
        </p:nvSpPr>
        <p:spPr>
          <a:xfrm>
            <a:off x="3788229" y="3244332"/>
            <a:ext cx="5936342" cy="369332"/>
          </a:xfrm>
          <a:prstGeom prst="rect">
            <a:avLst/>
          </a:prstGeom>
        </p:spPr>
        <p:txBody>
          <a:bodyPr wrap="square">
            <a:spAutoFit/>
          </a:bodyPr>
          <a:lstStyle/>
          <a:p>
            <a:r>
              <a:rPr lang="en-US" dirty="0" smtClean="0">
                <a:solidFill>
                  <a:schemeClr val="bg1"/>
                </a:solidFill>
              </a:rPr>
              <a:t>Local Admissions (EU)</a:t>
            </a:r>
            <a:endParaRPr lang="en-US" dirty="0"/>
          </a:p>
        </p:txBody>
      </p:sp>
      <p:sp>
        <p:nvSpPr>
          <p:cNvPr id="4" name="Subtitle 2"/>
          <p:cNvSpPr>
            <a:spLocks noGrp="1"/>
          </p:cNvSpPr>
          <p:nvPr>
            <p:ph type="subTitle" idx="1"/>
          </p:nvPr>
        </p:nvSpPr>
        <p:spPr>
          <a:xfrm>
            <a:off x="3781228" y="3758679"/>
            <a:ext cx="6658983" cy="1112919"/>
          </a:xfrm>
          <a:prstGeom prst="rect">
            <a:avLst/>
          </a:prstGeo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42331235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Table">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1030513" y="517793"/>
            <a:ext cx="10087429" cy="605927"/>
          </a:xfrm>
          <a:prstGeom prst="rect">
            <a:avLst/>
          </a:prstGeom>
        </p:spPr>
        <p:txBody>
          <a:bodyPr vert="horz" lIns="91440" tIns="45720" rIns="91440" bIns="45720" rtlCol="0" anchor="t">
            <a:normAutofit/>
          </a:bodyPr>
          <a:lstStyle>
            <a:lvl1pPr>
              <a:defRPr sz="3200">
                <a:solidFill>
                  <a:schemeClr val="tx2"/>
                </a:solidFill>
              </a:defRPr>
            </a:lvl1pPr>
          </a:lstStyle>
          <a:p>
            <a:r>
              <a:rPr lang="en-US" dirty="0" smtClean="0"/>
              <a:t>Click to edit Master title style</a:t>
            </a:r>
            <a:endParaRPr lang="en-US" dirty="0"/>
          </a:p>
        </p:txBody>
      </p:sp>
      <p:sp>
        <p:nvSpPr>
          <p:cNvPr id="3" name="Table Placeholder 2"/>
          <p:cNvSpPr>
            <a:spLocks noGrp="1"/>
          </p:cNvSpPr>
          <p:nvPr>
            <p:ph type="tbl" sz="quarter" idx="13"/>
          </p:nvPr>
        </p:nvSpPr>
        <p:spPr>
          <a:xfrm>
            <a:off x="1045029" y="1863065"/>
            <a:ext cx="10043885" cy="3909085"/>
          </a:xfrm>
        </p:spPr>
        <p:txBody>
          <a:bodyPr/>
          <a:lstStyle/>
          <a:p>
            <a:endParaRPr lang="en-US" dirty="0"/>
          </a:p>
        </p:txBody>
      </p:sp>
      <p:cxnSp>
        <p:nvCxnSpPr>
          <p:cNvPr id="5" name="Straight Connector 4"/>
          <p:cNvCxnSpPr/>
          <p:nvPr userDrawn="1"/>
        </p:nvCxnSpPr>
        <p:spPr>
          <a:xfrm>
            <a:off x="1057275" y="1493392"/>
            <a:ext cx="100896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8158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1045028" y="517793"/>
            <a:ext cx="10087429" cy="605927"/>
          </a:xfrm>
          <a:prstGeom prst="rect">
            <a:avLst/>
          </a:prstGeom>
        </p:spPr>
        <p:txBody>
          <a:bodyPr vert="horz" lIns="91440" tIns="45720" rIns="91440" bIns="45720" rtlCol="0" anchor="t">
            <a:normAutofit/>
          </a:bodyPr>
          <a:lstStyle>
            <a:lvl1pPr>
              <a:defRPr sz="3200">
                <a:solidFill>
                  <a:schemeClr val="tx2"/>
                </a:solidFill>
              </a:defRPr>
            </a:lvl1pPr>
          </a:lstStyle>
          <a:p>
            <a:r>
              <a:rPr lang="en-US" dirty="0" smtClean="0"/>
              <a:t>Click to edit Master title style</a:t>
            </a:r>
            <a:endParaRPr lang="en-US" dirty="0"/>
          </a:p>
        </p:txBody>
      </p:sp>
      <p:sp>
        <p:nvSpPr>
          <p:cNvPr id="4" name="Chart Placeholder 3"/>
          <p:cNvSpPr>
            <a:spLocks noGrp="1"/>
          </p:cNvSpPr>
          <p:nvPr>
            <p:ph type="chart" sz="quarter" idx="14"/>
          </p:nvPr>
        </p:nvSpPr>
        <p:spPr>
          <a:xfrm>
            <a:off x="1059543" y="1868557"/>
            <a:ext cx="10072914" cy="3903593"/>
          </a:xfrm>
        </p:spPr>
        <p:txBody>
          <a:bodyPr/>
          <a:lstStyle/>
          <a:p>
            <a:endParaRPr lang="en-US"/>
          </a:p>
        </p:txBody>
      </p:sp>
      <p:cxnSp>
        <p:nvCxnSpPr>
          <p:cNvPr id="5" name="Straight Connector 4"/>
          <p:cNvCxnSpPr/>
          <p:nvPr userDrawn="1"/>
        </p:nvCxnSpPr>
        <p:spPr>
          <a:xfrm>
            <a:off x="1057275" y="1493392"/>
            <a:ext cx="100896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13796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1"/>
            <a:ext cx="12192001" cy="6158429"/>
          </a:xfrm>
        </p:spPr>
        <p:txBody>
          <a:bodyPr/>
          <a:lstStyle/>
          <a:p>
            <a:endParaRPr lang="en-US"/>
          </a:p>
        </p:txBody>
      </p:sp>
    </p:spTree>
    <p:extLst>
      <p:ext uri="{BB962C8B-B14F-4D97-AF65-F5344CB8AC3E}">
        <p14:creationId xmlns:p14="http://schemas.microsoft.com/office/powerpoint/2010/main" val="252668407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Picture Gallery Tiles">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3079269" cy="3109551"/>
          </a:xfrm>
        </p:spPr>
        <p:txBody>
          <a:bodyPr/>
          <a:lstStyle/>
          <a:p>
            <a:endParaRPr lang="en-US"/>
          </a:p>
        </p:txBody>
      </p:sp>
      <p:sp>
        <p:nvSpPr>
          <p:cNvPr id="7" name="Picture Placeholder 6"/>
          <p:cNvSpPr>
            <a:spLocks noGrp="1"/>
          </p:cNvSpPr>
          <p:nvPr>
            <p:ph type="pic" sz="quarter" idx="12"/>
          </p:nvPr>
        </p:nvSpPr>
        <p:spPr>
          <a:xfrm>
            <a:off x="1856437" y="3152050"/>
            <a:ext cx="4239564" cy="2999369"/>
          </a:xfrm>
        </p:spPr>
        <p:txBody>
          <a:bodyPr/>
          <a:lstStyle/>
          <a:p>
            <a:endParaRPr lang="en-US" dirty="0"/>
          </a:p>
        </p:txBody>
      </p:sp>
      <p:sp>
        <p:nvSpPr>
          <p:cNvPr id="9" name="Picture Placeholder 8"/>
          <p:cNvSpPr>
            <a:spLocks noGrp="1"/>
          </p:cNvSpPr>
          <p:nvPr>
            <p:ph type="pic" sz="quarter" idx="13"/>
          </p:nvPr>
        </p:nvSpPr>
        <p:spPr>
          <a:xfrm>
            <a:off x="1" y="3152050"/>
            <a:ext cx="1818414" cy="2999368"/>
          </a:xfrm>
        </p:spPr>
        <p:txBody>
          <a:bodyPr/>
          <a:lstStyle/>
          <a:p>
            <a:endParaRPr lang="en-US"/>
          </a:p>
        </p:txBody>
      </p:sp>
      <p:sp>
        <p:nvSpPr>
          <p:cNvPr id="11" name="Picture Placeholder 2"/>
          <p:cNvSpPr>
            <a:spLocks noGrp="1"/>
          </p:cNvSpPr>
          <p:nvPr>
            <p:ph type="pic" sz="quarter" idx="14"/>
          </p:nvPr>
        </p:nvSpPr>
        <p:spPr>
          <a:xfrm>
            <a:off x="6145975" y="3152051"/>
            <a:ext cx="3030559" cy="2999368"/>
          </a:xfrm>
        </p:spPr>
        <p:txBody>
          <a:bodyPr/>
          <a:lstStyle/>
          <a:p>
            <a:endParaRPr lang="en-US" dirty="0"/>
          </a:p>
        </p:txBody>
      </p:sp>
      <p:sp>
        <p:nvSpPr>
          <p:cNvPr id="12" name="Picture Placeholder 6"/>
          <p:cNvSpPr>
            <a:spLocks noGrp="1"/>
          </p:cNvSpPr>
          <p:nvPr>
            <p:ph type="pic" sz="quarter" idx="15"/>
          </p:nvPr>
        </p:nvSpPr>
        <p:spPr>
          <a:xfrm>
            <a:off x="3130674" y="0"/>
            <a:ext cx="4395305" cy="3109551"/>
          </a:xfrm>
        </p:spPr>
        <p:txBody>
          <a:bodyPr/>
          <a:lstStyle/>
          <a:p>
            <a:endParaRPr lang="en-US"/>
          </a:p>
        </p:txBody>
      </p:sp>
      <p:sp>
        <p:nvSpPr>
          <p:cNvPr id="13" name="Picture Placeholder 6"/>
          <p:cNvSpPr>
            <a:spLocks noGrp="1"/>
          </p:cNvSpPr>
          <p:nvPr>
            <p:ph type="pic" sz="quarter" idx="16"/>
          </p:nvPr>
        </p:nvSpPr>
        <p:spPr>
          <a:xfrm>
            <a:off x="7577384" y="0"/>
            <a:ext cx="4638519" cy="3109551"/>
          </a:xfrm>
        </p:spPr>
        <p:txBody>
          <a:bodyPr/>
          <a:lstStyle/>
          <a:p>
            <a:endParaRPr lang="en-US" dirty="0"/>
          </a:p>
        </p:txBody>
      </p:sp>
      <p:sp>
        <p:nvSpPr>
          <p:cNvPr id="14" name="Picture Placeholder 2"/>
          <p:cNvSpPr>
            <a:spLocks noGrp="1"/>
          </p:cNvSpPr>
          <p:nvPr>
            <p:ph type="pic" sz="quarter" idx="17"/>
          </p:nvPr>
        </p:nvSpPr>
        <p:spPr>
          <a:xfrm>
            <a:off x="9221844" y="3152050"/>
            <a:ext cx="2958203" cy="2989385"/>
          </a:xfrm>
        </p:spPr>
        <p:txBody>
          <a:bodyPr/>
          <a:lstStyle/>
          <a:p>
            <a:endParaRPr lang="en-US" dirty="0"/>
          </a:p>
        </p:txBody>
      </p:sp>
    </p:spTree>
    <p:extLst>
      <p:ext uri="{BB962C8B-B14F-4D97-AF65-F5344CB8AC3E}">
        <p14:creationId xmlns:p14="http://schemas.microsoft.com/office/powerpoint/2010/main" val="396660097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age Media">
    <p:bg>
      <p:bgPr>
        <a:solidFill>
          <a:schemeClr val="bg2"/>
        </a:solidFill>
        <a:effectLst/>
      </p:bgPr>
    </p:bg>
    <p:spTree>
      <p:nvGrpSpPr>
        <p:cNvPr id="1" name=""/>
        <p:cNvGrpSpPr/>
        <p:nvPr/>
      </p:nvGrpSpPr>
      <p:grpSpPr>
        <a:xfrm>
          <a:off x="0" y="0"/>
          <a:ext cx="0" cy="0"/>
          <a:chOff x="0" y="0"/>
          <a:chExt cx="0" cy="0"/>
        </a:xfrm>
      </p:grpSpPr>
      <p:sp>
        <p:nvSpPr>
          <p:cNvPr id="3" name="Media Placeholder 2"/>
          <p:cNvSpPr>
            <a:spLocks noGrp="1"/>
          </p:cNvSpPr>
          <p:nvPr>
            <p:ph type="media" sz="quarter" idx="10"/>
          </p:nvPr>
        </p:nvSpPr>
        <p:spPr>
          <a:xfrm>
            <a:off x="0" y="0"/>
            <a:ext cx="12192000" cy="6145213"/>
          </a:xfrm>
        </p:spPr>
        <p:txBody>
          <a:bodyPr/>
          <a:lstStyle/>
          <a:p>
            <a:endParaRPr lang="en-US"/>
          </a:p>
        </p:txBody>
      </p:sp>
    </p:spTree>
    <p:extLst>
      <p:ext uri="{BB962C8B-B14F-4D97-AF65-F5344CB8AC3E}">
        <p14:creationId xmlns:p14="http://schemas.microsoft.com/office/powerpoint/2010/main" val="160547749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ll Page Media">
    <p:spTree>
      <p:nvGrpSpPr>
        <p:cNvPr id="1" name=""/>
        <p:cNvGrpSpPr/>
        <p:nvPr/>
      </p:nvGrpSpPr>
      <p:grpSpPr>
        <a:xfrm>
          <a:off x="0" y="0"/>
          <a:ext cx="0" cy="0"/>
          <a:chOff x="0" y="0"/>
          <a:chExt cx="0" cy="0"/>
        </a:xfrm>
      </p:grpSpPr>
      <p:sp>
        <p:nvSpPr>
          <p:cNvPr id="6" name="SmartArt Placeholder 5"/>
          <p:cNvSpPr>
            <a:spLocks noGrp="1"/>
          </p:cNvSpPr>
          <p:nvPr>
            <p:ph type="dgm" sz="quarter" idx="10"/>
          </p:nvPr>
        </p:nvSpPr>
        <p:spPr>
          <a:xfrm>
            <a:off x="1949450" y="765175"/>
            <a:ext cx="8874125" cy="4271963"/>
          </a:xfrm>
        </p:spPr>
        <p:txBody>
          <a:bodyPr/>
          <a:lstStyle/>
          <a:p>
            <a:endParaRPr lang="en-US"/>
          </a:p>
        </p:txBody>
      </p:sp>
    </p:spTree>
    <p:extLst>
      <p:ext uri="{BB962C8B-B14F-4D97-AF65-F5344CB8AC3E}">
        <p14:creationId xmlns:p14="http://schemas.microsoft.com/office/powerpoint/2010/main" val="84831186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2835" y="961684"/>
            <a:ext cx="6307682" cy="4743377"/>
          </a:xfrm>
          <a:prstGeom prst="rect">
            <a:avLst/>
          </a:prstGeom>
        </p:spPr>
      </p:pic>
    </p:spTree>
    <p:extLst>
      <p:ext uri="{BB962C8B-B14F-4D97-AF65-F5344CB8AC3E}">
        <p14:creationId xmlns:p14="http://schemas.microsoft.com/office/powerpoint/2010/main" val="2005184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BG">
    <p:spTree>
      <p:nvGrpSpPr>
        <p:cNvPr id="1" name=""/>
        <p:cNvGrpSpPr/>
        <p:nvPr/>
      </p:nvGrpSpPr>
      <p:grpSpPr>
        <a:xfrm>
          <a:off x="0" y="0"/>
          <a:ext cx="0" cy="0"/>
          <a:chOff x="0" y="0"/>
          <a:chExt cx="0" cy="0"/>
        </a:xfrm>
      </p:grpSpPr>
      <p:sp>
        <p:nvSpPr>
          <p:cNvPr id="7" name="Title 6"/>
          <p:cNvSpPr>
            <a:spLocks noGrp="1"/>
          </p:cNvSpPr>
          <p:nvPr>
            <p:ph type="title"/>
          </p:nvPr>
        </p:nvSpPr>
        <p:spPr>
          <a:xfrm>
            <a:off x="-1" y="4206240"/>
            <a:ext cx="12192001" cy="1129553"/>
          </a:xfrm>
          <a:prstGeom prst="rect">
            <a:avLst/>
          </a:prstGeom>
          <a:solidFill>
            <a:schemeClr val="tx2"/>
          </a:solidFill>
        </p:spPr>
        <p:txBody>
          <a:bodyPr anchor="ctr"/>
          <a:lstStyle>
            <a:lvl1pPr algn="ctr">
              <a:defRPr>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721685" y="5529422"/>
            <a:ext cx="6658983" cy="1112919"/>
          </a:xfrm>
          <a:prstGeom prst="rect">
            <a:avLst/>
          </a:prstGeo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Picture Placeholder 5"/>
          <p:cNvSpPr>
            <a:spLocks noGrp="1"/>
          </p:cNvSpPr>
          <p:nvPr>
            <p:ph type="pic" sz="quarter" idx="10"/>
          </p:nvPr>
        </p:nvSpPr>
        <p:spPr>
          <a:xfrm>
            <a:off x="0" y="1"/>
            <a:ext cx="12192000" cy="4206238"/>
          </a:xfrm>
          <a:prstGeom prst="rect">
            <a:avLst/>
          </a:prstGeom>
        </p:spPr>
        <p:txBody>
          <a:bodyPr/>
          <a:lstStyle/>
          <a:p>
            <a:r>
              <a:rPr lang="en-US" dirty="0" smtClean="0"/>
              <a:t>Click icon to add picture</a:t>
            </a:r>
            <a:endParaRPr lang="en-US" dirty="0"/>
          </a:p>
        </p:txBody>
      </p:sp>
    </p:spTree>
    <p:extLst>
      <p:ext uri="{BB962C8B-B14F-4D97-AF65-F5344CB8AC3E}">
        <p14:creationId xmlns:p14="http://schemas.microsoft.com/office/powerpoint/2010/main" val="1333417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a:xfrm>
            <a:off x="8970433" y="6408739"/>
            <a:ext cx="2559051" cy="365125"/>
          </a:xfrm>
          <a:prstGeom prst="rect">
            <a:avLst/>
          </a:prstGeom>
        </p:spPr>
        <p:txBody>
          <a:bodyPr/>
          <a:lstStyle>
            <a:lvl1pPr>
              <a:defRPr/>
            </a:lvl1pPr>
          </a:lstStyle>
          <a:p>
            <a:pPr>
              <a:defRPr/>
            </a:pPr>
            <a:fld id="{39D278FB-9F46-4AA3-9B28-5E6A09B26707}" type="datetimeFigureOut">
              <a:rPr lang="en-US"/>
              <a:pPr>
                <a:defRPr/>
              </a:pPr>
              <a:t>9/9/2021</a:t>
            </a:fld>
            <a:endParaRPr lang="en-GB"/>
          </a:p>
        </p:txBody>
      </p:sp>
      <p:sp>
        <p:nvSpPr>
          <p:cNvPr id="5" name="Footer Placeholder 21"/>
          <p:cNvSpPr>
            <a:spLocks noGrp="1"/>
          </p:cNvSpPr>
          <p:nvPr>
            <p:ph type="ftr" sz="quarter" idx="11"/>
          </p:nvPr>
        </p:nvSpPr>
        <p:spPr>
          <a:xfrm>
            <a:off x="5839884" y="6408739"/>
            <a:ext cx="3134783" cy="365125"/>
          </a:xfrm>
          <a:prstGeom prst="rect">
            <a:avLst/>
          </a:prstGeom>
        </p:spPr>
        <p:txBody>
          <a:bodyPr/>
          <a:lstStyle>
            <a:lvl1pPr>
              <a:defRPr/>
            </a:lvl1pPr>
          </a:lstStyle>
          <a:p>
            <a:pPr>
              <a:defRPr/>
            </a:pPr>
            <a:endParaRPr lang="en-GB"/>
          </a:p>
        </p:txBody>
      </p:sp>
      <p:sp>
        <p:nvSpPr>
          <p:cNvPr id="6" name="Slide Number Placeholder 17"/>
          <p:cNvSpPr>
            <a:spLocks noGrp="1"/>
          </p:cNvSpPr>
          <p:nvPr>
            <p:ph type="sldNum" sz="quarter" idx="12"/>
          </p:nvPr>
        </p:nvSpPr>
        <p:spPr>
          <a:xfrm>
            <a:off x="11529484" y="6408739"/>
            <a:ext cx="488949" cy="365125"/>
          </a:xfrm>
          <a:prstGeom prst="rect">
            <a:avLst/>
          </a:prstGeom>
        </p:spPr>
        <p:txBody>
          <a:bodyPr/>
          <a:lstStyle>
            <a:lvl1pPr>
              <a:defRPr/>
            </a:lvl1pPr>
          </a:lstStyle>
          <a:p>
            <a:pPr>
              <a:defRPr/>
            </a:pPr>
            <a:fld id="{E418A6CB-3B2F-45B3-8BA5-16F553AF03F0}" type="slidenum">
              <a:rPr lang="en-GB"/>
              <a:pPr>
                <a:defRPr/>
              </a:pPr>
              <a:t>‹#›</a:t>
            </a:fld>
            <a:endParaRPr lang="en-GB"/>
          </a:p>
        </p:txBody>
      </p:sp>
    </p:spTree>
    <p:extLst>
      <p:ext uri="{BB962C8B-B14F-4D97-AF65-F5344CB8AC3E}">
        <p14:creationId xmlns:p14="http://schemas.microsoft.com/office/powerpoint/2010/main" val="2273197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45AD02-C446-3C4C-BEA3-61F11F926466}"/>
              </a:ext>
            </a:extLst>
          </p:cNvPr>
          <p:cNvSpPr>
            <a:spLocks noGrp="1"/>
          </p:cNvSpPr>
          <p:nvPr>
            <p:ph type="dt" sz="half" idx="10"/>
          </p:nvPr>
        </p:nvSpPr>
        <p:spPr/>
        <p:txBody>
          <a:bodyPr/>
          <a:lstStyle/>
          <a:p>
            <a:fld id="{01CF7A5B-E015-DB44-B7C7-936D05C654A0}" type="datetimeFigureOut">
              <a:rPr lang="en-US" smtClean="0"/>
              <a:t>9/9/2021</a:t>
            </a:fld>
            <a:endParaRPr lang="en-US"/>
          </a:p>
        </p:txBody>
      </p:sp>
      <p:sp>
        <p:nvSpPr>
          <p:cNvPr id="3" name="Footer Placeholder 2">
            <a:extLst>
              <a:ext uri="{FF2B5EF4-FFF2-40B4-BE49-F238E27FC236}">
                <a16:creationId xmlns:a16="http://schemas.microsoft.com/office/drawing/2014/main" id="{1BB0AA78-0091-734C-B606-528C3414D3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626B21-43F2-C948-9F4F-015D72021D2E}"/>
              </a:ext>
            </a:extLst>
          </p:cNvPr>
          <p:cNvSpPr>
            <a:spLocks noGrp="1"/>
          </p:cNvSpPr>
          <p:nvPr>
            <p:ph type="sldNum" sz="quarter" idx="12"/>
          </p:nvPr>
        </p:nvSpPr>
        <p:spPr/>
        <p:txBody>
          <a:bodyPr/>
          <a:lstStyle/>
          <a:p>
            <a:fld id="{E7E22BDC-C095-7942-88FF-072C6EC6686A}" type="slidenum">
              <a:rPr lang="en-US" smtClean="0"/>
              <a:t>‹#›</a:t>
            </a:fld>
            <a:endParaRPr lang="en-US"/>
          </a:p>
        </p:txBody>
      </p:sp>
    </p:spTree>
    <p:extLst>
      <p:ext uri="{BB962C8B-B14F-4D97-AF65-F5344CB8AC3E}">
        <p14:creationId xmlns:p14="http://schemas.microsoft.com/office/powerpoint/2010/main" val="422097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BG Default">
    <p:spTree>
      <p:nvGrpSpPr>
        <p:cNvPr id="1" name=""/>
        <p:cNvGrpSpPr/>
        <p:nvPr/>
      </p:nvGrpSpPr>
      <p:grpSpPr>
        <a:xfrm>
          <a:off x="0" y="0"/>
          <a:ext cx="0" cy="0"/>
          <a:chOff x="0" y="0"/>
          <a:chExt cx="0" cy="0"/>
        </a:xfrm>
      </p:grpSpPr>
      <p:sp>
        <p:nvSpPr>
          <p:cNvPr id="7" name="Title 6"/>
          <p:cNvSpPr>
            <a:spLocks noGrp="1"/>
          </p:cNvSpPr>
          <p:nvPr>
            <p:ph type="title"/>
          </p:nvPr>
        </p:nvSpPr>
        <p:spPr>
          <a:xfrm>
            <a:off x="-1" y="4206240"/>
            <a:ext cx="12192001" cy="1129553"/>
          </a:xfrm>
          <a:prstGeom prst="rect">
            <a:avLst/>
          </a:prstGeom>
          <a:solidFill>
            <a:schemeClr val="tx2"/>
          </a:solidFill>
        </p:spPr>
        <p:txBody>
          <a:bodyPr anchor="ctr"/>
          <a:lstStyle>
            <a:lvl1pPr algn="ctr">
              <a:defRPr>
                <a:solidFill>
                  <a:schemeClr val="bg1"/>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2721685" y="5529422"/>
            <a:ext cx="6658983" cy="1112919"/>
          </a:xfrm>
          <a:prstGeom prst="rect">
            <a:avLst/>
          </a:prstGeo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48015" b="-1"/>
          <a:stretch/>
        </p:blipFill>
        <p:spPr>
          <a:xfrm>
            <a:off x="0" y="0"/>
            <a:ext cx="12192001" cy="4218764"/>
          </a:xfrm>
          <a:prstGeom prst="rect">
            <a:avLst/>
          </a:prstGeom>
        </p:spPr>
      </p:pic>
    </p:spTree>
    <p:extLst>
      <p:ext uri="{BB962C8B-B14F-4D97-AF65-F5344CB8AC3E}">
        <p14:creationId xmlns:p14="http://schemas.microsoft.com/office/powerpoint/2010/main" val="1223529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Light Grey BG">
    <p:spTree>
      <p:nvGrpSpPr>
        <p:cNvPr id="1" name=""/>
        <p:cNvGrpSpPr/>
        <p:nvPr/>
      </p:nvGrpSpPr>
      <p:grpSpPr>
        <a:xfrm>
          <a:off x="0" y="0"/>
          <a:ext cx="0" cy="0"/>
          <a:chOff x="0" y="0"/>
          <a:chExt cx="0" cy="0"/>
        </a:xfrm>
      </p:grpSpPr>
      <p:sp>
        <p:nvSpPr>
          <p:cNvPr id="7" name="Title 6"/>
          <p:cNvSpPr>
            <a:spLocks noGrp="1"/>
          </p:cNvSpPr>
          <p:nvPr>
            <p:ph type="title"/>
          </p:nvPr>
        </p:nvSpPr>
        <p:spPr>
          <a:xfrm>
            <a:off x="-1" y="0"/>
            <a:ext cx="12192001" cy="5335793"/>
          </a:xfrm>
          <a:prstGeom prst="rect">
            <a:avLst/>
          </a:prstGeom>
          <a:solidFill>
            <a:schemeClr val="bg2"/>
          </a:solidFill>
        </p:spPr>
        <p:txBody>
          <a:bodyPr anchor="ctr"/>
          <a:lstStyle>
            <a:lvl1pPr algn="ctr">
              <a:defRPr>
                <a:solidFill>
                  <a:schemeClr val="tx2"/>
                </a:solidFill>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0187" y="5336214"/>
            <a:ext cx="1104987" cy="1184171"/>
          </a:xfrm>
          <a:prstGeom prst="rect">
            <a:avLst/>
          </a:prstGeom>
        </p:spPr>
      </p:pic>
      <p:sp>
        <p:nvSpPr>
          <p:cNvPr id="5" name="Subtitle 2"/>
          <p:cNvSpPr>
            <a:spLocks noGrp="1"/>
          </p:cNvSpPr>
          <p:nvPr>
            <p:ph type="subTitle" idx="1"/>
          </p:nvPr>
        </p:nvSpPr>
        <p:spPr>
          <a:xfrm>
            <a:off x="2770672" y="3076687"/>
            <a:ext cx="6605195" cy="1655762"/>
          </a:xfrm>
          <a:prstGeom prst="rect">
            <a:avLst/>
          </a:prstGeo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11572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mmary - Bulletpoints">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1030514" y="517793"/>
            <a:ext cx="10087429" cy="701407"/>
          </a:xfrm>
          <a:prstGeom prst="rect">
            <a:avLst/>
          </a:prstGeom>
        </p:spPr>
        <p:txBody>
          <a:bodyPr vert="horz" lIns="91440" tIns="45720" rIns="91440" bIns="45720" rtlCol="0" anchor="t">
            <a:normAutofit/>
          </a:bodyPr>
          <a:lstStyle>
            <a:lvl1pPr algn="l">
              <a:defRPr sz="3200">
                <a:solidFill>
                  <a:schemeClr val="tx2"/>
                </a:solidFill>
              </a:defRPr>
            </a:lvl1p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1045030" y="2161949"/>
            <a:ext cx="10072914" cy="1960109"/>
          </a:xfrm>
        </p:spPr>
        <p:txBody>
          <a:bodyPr>
            <a:normAutofit/>
          </a:bodyPr>
          <a:lstStyle>
            <a:lvl1pPr marL="342900" indent="-342900">
              <a:buFontTx/>
              <a:buBlip>
                <a:blip r:embed="rId2"/>
              </a:buBlip>
              <a:defRPr sz="2400" baseline="0"/>
            </a:lvl1pPr>
            <a:lvl2pPr marL="685800" indent="-228600">
              <a:buFontTx/>
              <a:buBlip>
                <a:blip r:embed="rId3"/>
              </a:buBlip>
              <a:defRPr sz="1800"/>
            </a:lvl2pPr>
          </a:lstStyle>
          <a:p>
            <a:pPr lvl="0"/>
            <a:r>
              <a:rPr lang="en-US" sz="2000" dirty="0" smtClean="0"/>
              <a:t>Bullet point</a:t>
            </a:r>
          </a:p>
          <a:p>
            <a:pPr lvl="0"/>
            <a:r>
              <a:rPr lang="en-US" sz="2000" dirty="0" smtClean="0"/>
              <a:t>Bullet point</a:t>
            </a:r>
          </a:p>
          <a:p>
            <a:pPr lvl="0"/>
            <a:r>
              <a:rPr lang="en-US" sz="2000" dirty="0" smtClean="0"/>
              <a:t>Bullet point</a:t>
            </a:r>
          </a:p>
          <a:p>
            <a:pPr lvl="0"/>
            <a:endParaRPr lang="en-US" dirty="0"/>
          </a:p>
        </p:txBody>
      </p:sp>
      <p:cxnSp>
        <p:nvCxnSpPr>
          <p:cNvPr id="3" name="Straight Connector 2"/>
          <p:cNvCxnSpPr/>
          <p:nvPr userDrawn="1"/>
        </p:nvCxnSpPr>
        <p:spPr>
          <a:xfrm>
            <a:off x="1057275" y="1553028"/>
            <a:ext cx="100896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5390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Page Picture Right">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6081311" y="-1"/>
            <a:ext cx="6110690" cy="6158429"/>
          </a:xfrm>
        </p:spPr>
        <p:txBody>
          <a:bodyPr/>
          <a:lstStyle/>
          <a:p>
            <a:endParaRPr lang="en-US"/>
          </a:p>
        </p:txBody>
      </p:sp>
      <p:sp>
        <p:nvSpPr>
          <p:cNvPr id="13" name="Title Placeholder 1"/>
          <p:cNvSpPr>
            <a:spLocks noGrp="1"/>
          </p:cNvSpPr>
          <p:nvPr>
            <p:ph type="title"/>
          </p:nvPr>
        </p:nvSpPr>
        <p:spPr>
          <a:xfrm>
            <a:off x="1016000" y="517793"/>
            <a:ext cx="5080000" cy="605927"/>
          </a:xfrm>
          <a:prstGeom prst="rect">
            <a:avLst/>
          </a:prstGeom>
        </p:spPr>
        <p:txBody>
          <a:bodyPr vert="horz" lIns="91440" tIns="45720" rIns="91440" bIns="45720" rtlCol="0" anchor="t">
            <a:normAutofit/>
          </a:bodyPr>
          <a:lstStyle>
            <a:lvl1pPr>
              <a:defRPr sz="3200">
                <a:solidFill>
                  <a:schemeClr val="tx2"/>
                </a:solidFill>
              </a:defRPr>
            </a:lvl1pPr>
          </a:lstStyle>
          <a:p>
            <a:r>
              <a:rPr lang="en-US" dirty="0" smtClean="0"/>
              <a:t>Click to edit Master title style</a:t>
            </a:r>
            <a:endParaRPr lang="en-US" dirty="0"/>
          </a:p>
        </p:txBody>
      </p:sp>
      <p:sp>
        <p:nvSpPr>
          <p:cNvPr id="15" name="Text Placeholder 14"/>
          <p:cNvSpPr>
            <a:spLocks noGrp="1"/>
          </p:cNvSpPr>
          <p:nvPr>
            <p:ph type="body" sz="quarter" idx="12" hasCustomPrompt="1"/>
          </p:nvPr>
        </p:nvSpPr>
        <p:spPr>
          <a:xfrm>
            <a:off x="1030514" y="1344613"/>
            <a:ext cx="4789261" cy="4427537"/>
          </a:xfrm>
        </p:spPr>
        <p:txBody>
          <a:bodyPr>
            <a:normAutofit/>
          </a:bodyPr>
          <a:lstStyle>
            <a:lvl1pPr marL="0" indent="0">
              <a:buNone/>
              <a:defRPr sz="1800" baseline="0"/>
            </a:lvl1pPr>
            <a:lvl2pPr>
              <a:defRPr sz="1800"/>
            </a:lvl2pPr>
            <a:lvl3pPr>
              <a:defRPr sz="1800"/>
            </a:lvl3pPr>
            <a:lvl4pPr>
              <a:defRPr sz="1800"/>
            </a:lvl4pPr>
            <a:lvl5pPr>
              <a:defRPr sz="1800"/>
            </a:lvl5pPr>
          </a:lstStyle>
          <a:p>
            <a:pPr lvl="0"/>
            <a:r>
              <a:rPr lang="en-US" dirty="0" smtClean="0"/>
              <a:t>Click to edit text</a:t>
            </a:r>
            <a:endParaRPr lang="en-US" dirty="0"/>
          </a:p>
        </p:txBody>
      </p:sp>
    </p:spTree>
    <p:extLst>
      <p:ext uri="{BB962C8B-B14F-4D97-AF65-F5344CB8AC3E}">
        <p14:creationId xmlns:p14="http://schemas.microsoft.com/office/powerpoint/2010/main" val="3223075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Page Texture Right">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1030514" y="517793"/>
            <a:ext cx="5065486" cy="605927"/>
          </a:xfrm>
          <a:prstGeom prst="rect">
            <a:avLst/>
          </a:prstGeom>
        </p:spPr>
        <p:txBody>
          <a:bodyPr vert="horz" lIns="91440" tIns="45720" rIns="91440" bIns="45720" rtlCol="0" anchor="t">
            <a:normAutofit/>
          </a:bodyPr>
          <a:lstStyle>
            <a:lvl1pPr>
              <a:defRPr sz="3200">
                <a:solidFill>
                  <a:schemeClr val="tx2"/>
                </a:solidFill>
              </a:defRPr>
            </a:lvl1pPr>
          </a:lstStyle>
          <a:p>
            <a:r>
              <a:rPr lang="en-US" dirty="0" smtClean="0"/>
              <a:t>Click to edit Master title style</a:t>
            </a:r>
            <a:endParaRPr lang="en-US" dirty="0"/>
          </a:p>
        </p:txBody>
      </p:sp>
      <p:sp>
        <p:nvSpPr>
          <p:cNvPr id="15" name="Text Placeholder 14"/>
          <p:cNvSpPr>
            <a:spLocks noGrp="1"/>
          </p:cNvSpPr>
          <p:nvPr>
            <p:ph type="body" sz="quarter" idx="12" hasCustomPrompt="1"/>
          </p:nvPr>
        </p:nvSpPr>
        <p:spPr>
          <a:xfrm>
            <a:off x="1030514" y="1344613"/>
            <a:ext cx="4789261" cy="4427537"/>
          </a:xfrm>
        </p:spPr>
        <p:txBody>
          <a:bodyPr>
            <a:normAutofit/>
          </a:bodyPr>
          <a:lstStyle>
            <a:lvl1pPr marL="0" indent="0">
              <a:buNone/>
              <a:defRPr sz="1800" baseline="0"/>
            </a:lvl1pPr>
            <a:lvl2pPr>
              <a:defRPr sz="1800"/>
            </a:lvl2pPr>
            <a:lvl3pPr>
              <a:defRPr sz="1800"/>
            </a:lvl3pPr>
            <a:lvl4pPr>
              <a:defRPr sz="1800"/>
            </a:lvl4pPr>
            <a:lvl5pPr>
              <a:defRPr sz="1800"/>
            </a:lvl5pPr>
          </a:lstStyle>
          <a:p>
            <a:pPr lvl="0"/>
            <a:r>
              <a:rPr lang="en-US" dirty="0" smtClean="0"/>
              <a:t>Click to edit text</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038851" y="1"/>
            <a:ext cx="6153150" cy="6153150"/>
          </a:xfrm>
          <a:prstGeom prst="rect">
            <a:avLst/>
          </a:prstGeom>
        </p:spPr>
      </p:pic>
    </p:spTree>
    <p:extLst>
      <p:ext uri="{BB962C8B-B14F-4D97-AF65-F5344CB8AC3E}">
        <p14:creationId xmlns:p14="http://schemas.microsoft.com/office/powerpoint/2010/main" val="32175008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Page Text">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1045028" y="517793"/>
            <a:ext cx="10101943" cy="605927"/>
          </a:xfrm>
          <a:prstGeom prst="rect">
            <a:avLst/>
          </a:prstGeom>
        </p:spPr>
        <p:txBody>
          <a:bodyPr vert="horz" lIns="91440" tIns="45720" rIns="91440" bIns="45720" rtlCol="0" anchor="t">
            <a:normAutofit/>
          </a:bodyPr>
          <a:lstStyle>
            <a:lvl1pPr>
              <a:defRPr sz="3200">
                <a:solidFill>
                  <a:schemeClr val="tx2"/>
                </a:solidFill>
              </a:defRPr>
            </a:lvl1pPr>
          </a:lstStyle>
          <a:p>
            <a:r>
              <a:rPr lang="en-US" dirty="0" smtClean="0"/>
              <a:t>Click to edit Master title style</a:t>
            </a:r>
            <a:endParaRPr lang="en-US" dirty="0"/>
          </a:p>
        </p:txBody>
      </p:sp>
      <p:sp>
        <p:nvSpPr>
          <p:cNvPr id="15" name="Text Placeholder 14"/>
          <p:cNvSpPr>
            <a:spLocks noGrp="1"/>
          </p:cNvSpPr>
          <p:nvPr>
            <p:ph type="body" sz="quarter" idx="12" hasCustomPrompt="1"/>
          </p:nvPr>
        </p:nvSpPr>
        <p:spPr>
          <a:xfrm>
            <a:off x="1030514" y="1863065"/>
            <a:ext cx="10101943" cy="3909085"/>
          </a:xfrm>
        </p:spPr>
        <p:txBody>
          <a:bodyPr numCol="2">
            <a:normAutofit/>
          </a:bodyPr>
          <a:lstStyle>
            <a:lvl1pPr marL="0" indent="0">
              <a:buNone/>
              <a:defRPr sz="1800" baseline="0"/>
            </a:lvl1pPr>
            <a:lvl2pPr>
              <a:defRPr sz="1800"/>
            </a:lvl2pPr>
            <a:lvl3pPr>
              <a:defRPr sz="1800"/>
            </a:lvl3pPr>
            <a:lvl4pPr>
              <a:defRPr sz="1800"/>
            </a:lvl4pPr>
            <a:lvl5pPr>
              <a:defRPr sz="1800"/>
            </a:lvl5pPr>
          </a:lstStyle>
          <a:p>
            <a:pPr lvl="0"/>
            <a:r>
              <a:rPr lang="en-US" dirty="0" smtClean="0"/>
              <a:t>Click to edit text</a:t>
            </a:r>
            <a:endParaRPr lang="en-US" dirty="0"/>
          </a:p>
        </p:txBody>
      </p:sp>
      <p:cxnSp>
        <p:nvCxnSpPr>
          <p:cNvPr id="5" name="Straight Connector 4"/>
          <p:cNvCxnSpPr/>
          <p:nvPr userDrawn="1"/>
        </p:nvCxnSpPr>
        <p:spPr>
          <a:xfrm>
            <a:off x="1057275" y="1493392"/>
            <a:ext cx="100896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5480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ulletpoints">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1030514" y="517793"/>
            <a:ext cx="10087429" cy="605927"/>
          </a:xfrm>
          <a:prstGeom prst="rect">
            <a:avLst/>
          </a:prstGeom>
        </p:spPr>
        <p:txBody>
          <a:bodyPr vert="horz" lIns="91440" tIns="45720" rIns="91440" bIns="45720" rtlCol="0" anchor="t">
            <a:normAutofit/>
          </a:bodyPr>
          <a:lstStyle>
            <a:lvl1pPr algn="l">
              <a:defRPr sz="3200">
                <a:solidFill>
                  <a:schemeClr val="tx2"/>
                </a:solidFill>
              </a:defRPr>
            </a:lvl1p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1045030" y="1959429"/>
            <a:ext cx="10072914" cy="3817484"/>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Tx/>
              <a:buBlip>
                <a:blip r:embed="rId2"/>
              </a:buBlip>
              <a:tabLst/>
              <a:defRPr sz="2400"/>
            </a:lvl1pPr>
            <a:lvl2pPr marL="685800" indent="-228600">
              <a:buFontTx/>
              <a:buBlip>
                <a:blip r:embed="rId3"/>
              </a:buBlip>
              <a:defRPr sz="2100"/>
            </a:lvl2pPr>
            <a:lvl3pPr marL="1143000" indent="-228600">
              <a:buFontTx/>
              <a:buBlip>
                <a:blip r:embed="rId3"/>
              </a:buBlip>
              <a:defRPr sz="1800"/>
            </a:lvl3pPr>
            <a:lvl4pPr marL="1600200" indent="-228600">
              <a:buFontTx/>
              <a:buBlip>
                <a:blip r:embed="rId3"/>
              </a:buBlip>
              <a:defRPr sz="1600"/>
            </a:lvl4pPr>
            <a:lvl5pPr marL="2057400" indent="-228600">
              <a:buFontTx/>
              <a:buBlip>
                <a:blip r:embed="rId3"/>
              </a:buBlip>
              <a:defRPr sz="16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to edit text</a:t>
            </a:r>
          </a:p>
          <a:p>
            <a:pPr lvl="0"/>
            <a:endParaRPr lang="en-US" dirty="0" smtClean="0"/>
          </a:p>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1057275" y="1553028"/>
            <a:ext cx="1008969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2926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image" Target="../media/image4.png"/><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6"/>
          <p:cNvSpPr txBox="1">
            <a:spLocks/>
          </p:cNvSpPr>
          <p:nvPr userDrawn="1"/>
        </p:nvSpPr>
        <p:spPr>
          <a:xfrm>
            <a:off x="-1" y="4206240"/>
            <a:ext cx="12192001" cy="1129553"/>
          </a:xfrm>
          <a:prstGeom prst="rect">
            <a:avLst/>
          </a:prstGeom>
          <a:solidFill>
            <a:schemeClr val="tx2"/>
          </a:solidFill>
        </p:spPr>
        <p:txBody>
          <a:bodyPr anchor="ct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dirty="0"/>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280187" y="5335793"/>
            <a:ext cx="1104988" cy="1184172"/>
          </a:xfrm>
          <a:prstGeom prst="rect">
            <a:avLst/>
          </a:prstGeom>
        </p:spPr>
      </p:pic>
      <p:sp>
        <p:nvSpPr>
          <p:cNvPr id="6" name="Subtitle 2"/>
          <p:cNvSpPr txBox="1">
            <a:spLocks/>
          </p:cNvSpPr>
          <p:nvPr userDrawn="1"/>
        </p:nvSpPr>
        <p:spPr>
          <a:xfrm>
            <a:off x="2721685" y="5529422"/>
            <a:ext cx="6658983" cy="111291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21342735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45028" y="365125"/>
            <a:ext cx="10072915"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16000" y="1825625"/>
            <a:ext cx="10130971"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6171572"/>
            <a:ext cx="12192000" cy="681037"/>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9820339" y="6355543"/>
            <a:ext cx="2150406" cy="335128"/>
          </a:xfrm>
          <a:prstGeom prst="rect">
            <a:avLst/>
          </a:prstGeom>
        </p:spPr>
      </p:pic>
    </p:spTree>
    <p:extLst>
      <p:ext uri="{BB962C8B-B14F-4D97-AF65-F5344CB8AC3E}">
        <p14:creationId xmlns:p14="http://schemas.microsoft.com/office/powerpoint/2010/main" val="4058811859"/>
      </p:ext>
    </p:extLst>
  </p:cSld>
  <p:clrMap bg1="lt1" tx1="dk1" bg2="lt2" tx2="dk2" accent1="accent1" accent2="accent2" accent3="accent3" accent4="accent4" accent5="accent5" accent6="accent6" hlink="hlink" folHlink="folHlink"/>
  <p:sldLayoutIdLst>
    <p:sldLayoutId id="2147483665" r:id="rId1"/>
    <p:sldLayoutId id="2147483654" r:id="rId2"/>
    <p:sldLayoutId id="2147483668" r:id="rId3"/>
    <p:sldLayoutId id="2147483664" r:id="rId4"/>
    <p:sldLayoutId id="2147483669" r:id="rId5"/>
    <p:sldLayoutId id="2147483658" r:id="rId6"/>
    <p:sldLayoutId id="2147483666" r:id="rId7"/>
    <p:sldLayoutId id="2147483667" r:id="rId8"/>
    <p:sldLayoutId id="2147483656" r:id="rId9"/>
    <p:sldLayoutId id="2147483657" r:id="rId10"/>
    <p:sldLayoutId id="2147483655" r:id="rId11"/>
    <p:sldLayoutId id="2147483663" r:id="rId12"/>
    <p:sldLayoutId id="2147483661" r:id="rId13"/>
    <p:sldLayoutId id="2147483662" r:id="rId14"/>
    <p:sldLayoutId id="2147483670" r:id="rId15"/>
    <p:sldLayoutId id="2147483671" r:id="rId16"/>
    <p:sldLayoutId id="2147483672" r:id="rId17"/>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hyperlink" Target="mailto:hadjisoteriou.c@unic.ac.cy"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9.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title"/>
          </p:nvPr>
        </p:nvSpPr>
        <p:spPr/>
        <p:txBody>
          <a:bodyPr/>
          <a:lstStyle/>
          <a:p>
            <a:r>
              <a:rPr lang="el-GR" sz="3200" b="1" dirty="0" smtClean="0">
                <a:latin typeface="Garamond" panose="02020404030301010803" pitchFamily="18" charset="0"/>
                <a:ea typeface="+mn-ea"/>
                <a:cs typeface="+mn-cs"/>
              </a:rPr>
              <a:t>Τα παιδιά ως πολιτιστικοί διπλωμάτες </a:t>
            </a:r>
            <a:br>
              <a:rPr lang="el-GR" sz="3200" b="1" dirty="0" smtClean="0">
                <a:latin typeface="Garamond" panose="02020404030301010803" pitchFamily="18" charset="0"/>
                <a:ea typeface="+mn-ea"/>
                <a:cs typeface="+mn-cs"/>
              </a:rPr>
            </a:br>
            <a:r>
              <a:rPr lang="el-GR" sz="3200" b="1" dirty="0" smtClean="0">
                <a:latin typeface="Garamond" panose="02020404030301010803" pitchFamily="18" charset="0"/>
                <a:ea typeface="+mn-ea"/>
                <a:cs typeface="+mn-cs"/>
              </a:rPr>
              <a:t>για μια εύρωστη Ευρώπη</a:t>
            </a:r>
            <a:endParaRPr lang="en-US" sz="3200" b="1" dirty="0">
              <a:latin typeface="Garamond" panose="02020404030301010803" pitchFamily="18" charset="0"/>
              <a:ea typeface="+mn-ea"/>
              <a:cs typeface="+mn-cs"/>
            </a:endParaRPr>
          </a:p>
        </p:txBody>
      </p:sp>
      <p:sp>
        <p:nvSpPr>
          <p:cNvPr id="4" name="Subtitle 2"/>
          <p:cNvSpPr txBox="1">
            <a:spLocks/>
          </p:cNvSpPr>
          <p:nvPr/>
        </p:nvSpPr>
        <p:spPr>
          <a:xfrm>
            <a:off x="1813687" y="3689399"/>
            <a:ext cx="8767228" cy="87961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l-GR" b="1" dirty="0" smtClean="0">
                <a:solidFill>
                  <a:schemeClr val="bg1"/>
                </a:solidFill>
                <a:latin typeface="Garamond" panose="02020404030301010803" pitchFamily="18" charset="0"/>
              </a:rPr>
              <a:t>Δρ. Χριστίνα </a:t>
            </a:r>
            <a:r>
              <a:rPr lang="el-GR" b="1" dirty="0" err="1" smtClean="0">
                <a:solidFill>
                  <a:schemeClr val="bg1"/>
                </a:solidFill>
                <a:latin typeface="Garamond" panose="02020404030301010803" pitchFamily="18" charset="0"/>
              </a:rPr>
              <a:t>Χατζησωτηρίου</a:t>
            </a:r>
            <a:endParaRPr lang="el-GR" b="1" dirty="0" smtClean="0">
              <a:solidFill>
                <a:schemeClr val="bg1"/>
              </a:solidFill>
              <a:latin typeface="Garamond" panose="02020404030301010803" pitchFamily="18" charset="0"/>
            </a:endParaRPr>
          </a:p>
          <a:p>
            <a:pPr>
              <a:defRPr/>
            </a:pPr>
            <a:r>
              <a:rPr lang="el-GR" b="1" dirty="0" smtClean="0">
                <a:solidFill>
                  <a:schemeClr val="bg1"/>
                </a:solidFill>
                <a:latin typeface="Garamond" panose="02020404030301010803" pitchFamily="18" charset="0"/>
              </a:rPr>
              <a:t>Αναπληρώτρια Καθηγήτρια στη Διαπολιτισμική Εκπαίδευση</a:t>
            </a:r>
            <a:endParaRPr lang="en-US" b="1" dirty="0" smtClean="0">
              <a:solidFill>
                <a:schemeClr val="bg1"/>
              </a:solidFill>
              <a:latin typeface="Garamond" panose="02020404030301010803" pitchFamily="18" charset="0"/>
            </a:endParaRPr>
          </a:p>
          <a:p>
            <a:pPr>
              <a:defRPr/>
            </a:pPr>
            <a:r>
              <a:rPr lang="el-GR" b="1" dirty="0" smtClean="0">
                <a:solidFill>
                  <a:schemeClr val="bg1"/>
                </a:solidFill>
                <a:latin typeface="Garamond" panose="02020404030301010803" pitchFamily="18" charset="0"/>
              </a:rPr>
              <a:t>Πανεπιστήμιο Λευκωσίας</a:t>
            </a:r>
            <a:endParaRPr lang="el-GR" b="1" dirty="0">
              <a:solidFill>
                <a:srgbClr val="FFFF00"/>
              </a:solidFill>
              <a:latin typeface="Garamond" panose="02020404030301010803" pitchFamily="18" charset="0"/>
            </a:endParaRPr>
          </a:p>
          <a:p>
            <a:endParaRPr lang="en-US" b="1" dirty="0">
              <a:solidFill>
                <a:schemeClr val="bg1"/>
              </a:solidFill>
              <a:latin typeface="Garamond" panose="02020404030301010803" pitchFamily="18" charset="0"/>
            </a:endParaRPr>
          </a:p>
        </p:txBody>
      </p:sp>
      <p:pic>
        <p:nvPicPr>
          <p:cNvPr id="5" name="irc_mi" descr="eu_flag-erasmus_vect_po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6405" y="702880"/>
            <a:ext cx="2733675" cy="1098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956560" y="5809846"/>
            <a:ext cx="6096000" cy="646331"/>
          </a:xfrm>
          <a:prstGeom prst="rect">
            <a:avLst/>
          </a:prstGeom>
        </p:spPr>
        <p:txBody>
          <a:bodyPr>
            <a:spAutoFit/>
          </a:bodyPr>
          <a:lstStyle/>
          <a:p>
            <a:pPr algn="ctr"/>
            <a:r>
              <a:rPr lang="en-US" b="1" dirty="0" smtClean="0"/>
              <a:t>EURODIPLOMATS</a:t>
            </a:r>
            <a:endParaRPr lang="en-US" b="1" dirty="0"/>
          </a:p>
          <a:p>
            <a:pPr algn="ctr"/>
            <a:r>
              <a:rPr lang="el-GR" dirty="0" smtClean="0"/>
              <a:t>Αριθμός έργου</a:t>
            </a:r>
            <a:r>
              <a:rPr lang="en-US" dirty="0" smtClean="0"/>
              <a:t>: 2020-1-CY01-KA227-SCH-082681</a:t>
            </a:r>
            <a:endParaRPr lang="en-US" dirty="0"/>
          </a:p>
        </p:txBody>
      </p:sp>
      <p:pic>
        <p:nvPicPr>
          <p:cNvPr id="8" name="Picture 7" descr="E:\MyDoc's_1_June_2021\Diplomats\Dissemination\EURODIPLOMATS 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7301" y="702879"/>
            <a:ext cx="1856015" cy="1098140"/>
          </a:xfrm>
          <a:prstGeom prst="rect">
            <a:avLst/>
          </a:prstGeom>
          <a:noFill/>
          <a:ln>
            <a:noFill/>
          </a:ln>
        </p:spPr>
      </p:pic>
    </p:spTree>
    <p:extLst>
      <p:ext uri="{BB962C8B-B14F-4D97-AF65-F5344CB8AC3E}">
        <p14:creationId xmlns:p14="http://schemas.microsoft.com/office/powerpoint/2010/main" val="3433531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rgbClr val="C00000"/>
                </a:solidFill>
                <a:latin typeface="Garamond" panose="02020404030301010803" pitchFamily="18" charset="0"/>
              </a:rPr>
              <a:t>Εν κατακλείδι…</a:t>
            </a:r>
            <a:endParaRPr lang="en-US" b="1" dirty="0">
              <a:solidFill>
                <a:srgbClr val="C00000"/>
              </a:solidFill>
              <a:latin typeface="Garamond" panose="02020404030301010803" pitchFamily="18"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052" y="3480954"/>
            <a:ext cx="4132083" cy="3064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3109081" y="1678509"/>
            <a:ext cx="8778118" cy="35065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v"/>
            </a:pPr>
            <a:r>
              <a:rPr lang="el-GR" sz="2200" dirty="0" smtClean="0"/>
              <a:t>Ο </a:t>
            </a:r>
            <a:r>
              <a:rPr lang="el-GR" sz="2200" dirty="0"/>
              <a:t>απώτερος στόχος </a:t>
            </a:r>
            <a:r>
              <a:rPr lang="el-GR" sz="2200" dirty="0" smtClean="0"/>
              <a:t>της πολιτιστικής διπλωματίας </a:t>
            </a:r>
            <a:r>
              <a:rPr lang="el-GR" sz="2200" dirty="0"/>
              <a:t>είναι να προωθήσει την παγκόσμια ειρήνη και σταθερότητα </a:t>
            </a:r>
            <a:r>
              <a:rPr lang="el-GR" sz="2200" dirty="0" smtClean="0"/>
              <a:t>ενισχύοντας και υποστηρίζοντας την ανάπτυξη διαπολιτισμικών σχέσεων </a:t>
            </a:r>
            <a:r>
              <a:rPr lang="el-GR" sz="2200" dirty="0"/>
              <a:t>σε όλα τα επίπεδα</a:t>
            </a:r>
            <a:r>
              <a:rPr lang="el-GR" sz="2200" dirty="0" smtClean="0"/>
              <a:t>.</a:t>
            </a:r>
          </a:p>
          <a:p>
            <a:pPr marL="285750" indent="-285750" algn="just">
              <a:buFont typeface="Wingdings" panose="05000000000000000000" pitchFamily="2" charset="2"/>
              <a:buChar char="v"/>
            </a:pPr>
            <a:endParaRPr lang="el-GR" sz="2200" dirty="0"/>
          </a:p>
          <a:p>
            <a:pPr marL="285750" indent="-285750" algn="just">
              <a:buFont typeface="Wingdings" panose="05000000000000000000" pitchFamily="2" charset="2"/>
              <a:buChar char="v"/>
            </a:pPr>
            <a:r>
              <a:rPr lang="el-GR" sz="2200" dirty="0" smtClean="0"/>
              <a:t>Η πολιτιστική διπλωματία μπορεί να αξιοποιηθεί στην εκπαίδευση προκειμένου να προωθήσει τους στόχους:</a:t>
            </a:r>
          </a:p>
          <a:p>
            <a:pPr marL="285750" indent="-285750" algn="just">
              <a:buFontTx/>
              <a:buChar char="-"/>
            </a:pPr>
            <a:r>
              <a:rPr lang="el-GR" sz="2200" dirty="0" smtClean="0"/>
              <a:t>της Αγωγής για την Ειρήνη,</a:t>
            </a:r>
          </a:p>
          <a:p>
            <a:pPr marL="285750" indent="-285750" algn="just">
              <a:buFontTx/>
              <a:buChar char="-"/>
            </a:pPr>
            <a:r>
              <a:rPr lang="el-GR" sz="2200" dirty="0"/>
              <a:t>τ</a:t>
            </a:r>
            <a:r>
              <a:rPr lang="el-GR" sz="2200" dirty="0" smtClean="0"/>
              <a:t>ης Διαπολιτισμικής Εκπαίδευσης, και</a:t>
            </a:r>
          </a:p>
          <a:p>
            <a:pPr marL="285750" indent="-285750" algn="just">
              <a:buFontTx/>
              <a:buChar char="-"/>
            </a:pPr>
            <a:r>
              <a:rPr lang="el-GR" sz="2200" dirty="0"/>
              <a:t>τ</a:t>
            </a:r>
            <a:r>
              <a:rPr lang="el-GR" sz="2200" dirty="0" smtClean="0"/>
              <a:t>ης Εκπαίδευσης για την Παγκόσμια </a:t>
            </a:r>
            <a:r>
              <a:rPr lang="el-GR" sz="2200" dirty="0" err="1" smtClean="0"/>
              <a:t>πολιτότητα</a:t>
            </a:r>
            <a:r>
              <a:rPr lang="el-GR" sz="2200" dirty="0" smtClean="0"/>
              <a:t>.</a:t>
            </a:r>
            <a:endParaRPr lang="en-US" sz="2200" dirty="0"/>
          </a:p>
        </p:txBody>
      </p:sp>
    </p:spTree>
    <p:extLst>
      <p:ext uri="{BB962C8B-B14F-4D97-AF65-F5344CB8AC3E}">
        <p14:creationId xmlns:p14="http://schemas.microsoft.com/office/powerpoint/2010/main" val="1386157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045030" y="1580606"/>
            <a:ext cx="10072914" cy="4196307"/>
          </a:xfrm>
        </p:spPr>
        <p:txBody>
          <a:bodyPr>
            <a:normAutofit/>
          </a:bodyPr>
          <a:lstStyle/>
          <a:p>
            <a:pPr marL="0" indent="0" algn="ctr">
              <a:buNone/>
            </a:pPr>
            <a:endParaRPr lang="en-US" sz="4000" dirty="0" smtClean="0">
              <a:latin typeface="Garamond" panose="02020404030301010803" pitchFamily="18" charset="0"/>
              <a:cs typeface="Segoe UI" panose="020B0502040204020203" pitchFamily="34" charset="0"/>
            </a:endParaRPr>
          </a:p>
          <a:p>
            <a:pPr marL="0" indent="0" algn="ctr">
              <a:buNone/>
            </a:pPr>
            <a:r>
              <a:rPr lang="el-GR" sz="4800" b="1" dirty="0" smtClean="0">
                <a:solidFill>
                  <a:schemeClr val="tx1"/>
                </a:solidFill>
                <a:latin typeface="Garamond" panose="02020404030301010803" pitchFamily="18" charset="0"/>
                <a:cs typeface="Segoe UI" panose="020B0502040204020203" pitchFamily="34" charset="0"/>
              </a:rPr>
              <a:t>Ευχαριστώ πολύ </a:t>
            </a:r>
          </a:p>
          <a:p>
            <a:pPr marL="0" indent="0" algn="ctr">
              <a:buNone/>
            </a:pPr>
            <a:r>
              <a:rPr lang="el-GR" sz="4800" b="1" dirty="0" smtClean="0">
                <a:solidFill>
                  <a:schemeClr val="tx1"/>
                </a:solidFill>
                <a:latin typeface="Garamond" panose="02020404030301010803" pitchFamily="18" charset="0"/>
                <a:cs typeface="Segoe UI" panose="020B0502040204020203" pitchFamily="34" charset="0"/>
              </a:rPr>
              <a:t>για την προσοχή σας</a:t>
            </a:r>
            <a:r>
              <a:rPr lang="en-US" sz="4800" b="1" dirty="0" smtClean="0">
                <a:solidFill>
                  <a:schemeClr val="tx1"/>
                </a:solidFill>
                <a:latin typeface="Garamond" panose="02020404030301010803" pitchFamily="18" charset="0"/>
                <a:cs typeface="Segoe UI" panose="020B0502040204020203" pitchFamily="34" charset="0"/>
              </a:rPr>
              <a:t>! </a:t>
            </a:r>
          </a:p>
          <a:p>
            <a:pPr marL="0" indent="0">
              <a:buNone/>
            </a:pPr>
            <a:endParaRPr lang="en-US" dirty="0" smtClean="0">
              <a:latin typeface="Garamond" panose="02020404030301010803" pitchFamily="18" charset="0"/>
              <a:cs typeface="Segoe UI" panose="020B0502040204020203" pitchFamily="34" charset="0"/>
            </a:endParaRPr>
          </a:p>
          <a:p>
            <a:pPr>
              <a:lnSpc>
                <a:spcPct val="100000"/>
              </a:lnSpc>
            </a:pPr>
            <a:r>
              <a:rPr lang="el-GR" dirty="0" smtClean="0">
                <a:solidFill>
                  <a:schemeClr val="tx1"/>
                </a:solidFill>
                <a:latin typeface="Garamond" panose="02020404030301010803" pitchFamily="18" charset="0"/>
                <a:cs typeface="Segoe UI" panose="020B0502040204020203" pitchFamily="34" charset="0"/>
              </a:rPr>
              <a:t>Για περισσότερες πληροφορίες:</a:t>
            </a:r>
            <a:endParaRPr lang="en-US" dirty="0" smtClean="0">
              <a:solidFill>
                <a:schemeClr val="tx1"/>
              </a:solidFill>
              <a:latin typeface="Garamond" panose="02020404030301010803" pitchFamily="18" charset="0"/>
              <a:cs typeface="Segoe UI" panose="020B0502040204020203" pitchFamily="34" charset="0"/>
            </a:endParaRPr>
          </a:p>
          <a:p>
            <a:pPr lvl="1">
              <a:lnSpc>
                <a:spcPct val="100000"/>
              </a:lnSpc>
            </a:pPr>
            <a:r>
              <a:rPr lang="el-GR" dirty="0" smtClean="0">
                <a:solidFill>
                  <a:schemeClr val="tx1"/>
                </a:solidFill>
                <a:latin typeface="Garamond" panose="02020404030301010803" pitchFamily="18" charset="0"/>
                <a:cs typeface="Segoe UI" panose="020B0502040204020203" pitchFamily="34" charset="0"/>
              </a:rPr>
              <a:t>Δρ. Χριστίνα </a:t>
            </a:r>
            <a:r>
              <a:rPr lang="el-GR" dirty="0" err="1" smtClean="0">
                <a:solidFill>
                  <a:schemeClr val="tx1"/>
                </a:solidFill>
                <a:latin typeface="Garamond" panose="02020404030301010803" pitchFamily="18" charset="0"/>
                <a:cs typeface="Segoe UI" panose="020B0502040204020203" pitchFamily="34" charset="0"/>
              </a:rPr>
              <a:t>Χατζησωτηρίου</a:t>
            </a:r>
            <a:r>
              <a:rPr lang="el-GR" dirty="0" smtClean="0">
                <a:solidFill>
                  <a:schemeClr val="tx1"/>
                </a:solidFill>
                <a:latin typeface="Garamond" panose="02020404030301010803" pitchFamily="18" charset="0"/>
                <a:cs typeface="Segoe UI" panose="020B0502040204020203" pitchFamily="34" charset="0"/>
              </a:rPr>
              <a:t> </a:t>
            </a:r>
            <a:endParaRPr lang="el-GR" dirty="0">
              <a:solidFill>
                <a:schemeClr val="tx1"/>
              </a:solidFill>
              <a:latin typeface="Garamond" panose="02020404030301010803" pitchFamily="18" charset="0"/>
              <a:cs typeface="Segoe UI" panose="020B0502040204020203" pitchFamily="34" charset="0"/>
            </a:endParaRPr>
          </a:p>
          <a:p>
            <a:pPr marL="692150" lvl="1" indent="0">
              <a:lnSpc>
                <a:spcPct val="100000"/>
              </a:lnSpc>
              <a:buNone/>
            </a:pPr>
            <a:r>
              <a:rPr lang="en-US" dirty="0" smtClean="0">
                <a:latin typeface="Garamond" panose="02020404030301010803" pitchFamily="18" charset="0"/>
                <a:cs typeface="Segoe UI" panose="020B0502040204020203" pitchFamily="34" charset="0"/>
                <a:hlinkClick r:id="rId2"/>
              </a:rPr>
              <a:t>hadjisoteriou.c@unic.ac.cy</a:t>
            </a:r>
            <a:r>
              <a:rPr lang="en-US" dirty="0" smtClean="0">
                <a:latin typeface="Garamond" panose="02020404030301010803" pitchFamily="18" charset="0"/>
                <a:cs typeface="Segoe UI" panose="020B0502040204020203" pitchFamily="34" charset="0"/>
              </a:rPr>
              <a:t> </a:t>
            </a:r>
            <a:endParaRPr lang="en-US" dirty="0">
              <a:latin typeface="Garamond" panose="02020404030301010803" pitchFamily="18" charset="0"/>
              <a:cs typeface="Segoe UI" panose="020B0502040204020203" pitchFamily="34" charset="0"/>
            </a:endParaRPr>
          </a:p>
        </p:txBody>
      </p:sp>
    </p:spTree>
    <p:extLst>
      <p:ext uri="{BB962C8B-B14F-4D97-AF65-F5344CB8AC3E}">
        <p14:creationId xmlns:p14="http://schemas.microsoft.com/office/powerpoint/2010/main" val="3235805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9301" y="1209675"/>
            <a:ext cx="9832523" cy="4953000"/>
          </a:xfrm>
        </p:spPr>
        <p:txBody>
          <a:bodyPr>
            <a:normAutofit fontScale="70000" lnSpcReduction="20000"/>
          </a:bodyPr>
          <a:lstStyle/>
          <a:p>
            <a:pPr algn="just"/>
            <a:r>
              <a:rPr lang="el-GR" dirty="0">
                <a:solidFill>
                  <a:schemeClr val="tx1"/>
                </a:solidFill>
              </a:rPr>
              <a:t>Η ΕΕ αντιμετωπίζει αρκετές σοβαρές </a:t>
            </a:r>
            <a:r>
              <a:rPr lang="el-GR" dirty="0" smtClean="0">
                <a:solidFill>
                  <a:schemeClr val="tx1"/>
                </a:solidFill>
              </a:rPr>
              <a:t>κρίσεις και προκλήσεις, </a:t>
            </a:r>
            <a:r>
              <a:rPr lang="el-GR" dirty="0">
                <a:solidFill>
                  <a:schemeClr val="tx1"/>
                </a:solidFill>
              </a:rPr>
              <a:t>όπως η πανδημία Covid-19, η επακόλουθη κοινωνικοοικονομική κρίση, η προσφυγική κρίση και οι εντάσεις μεταξύ ορισμένων κρατών μελών της και τρίτων χωρών</a:t>
            </a:r>
            <a:r>
              <a:rPr lang="el-GR" dirty="0" smtClean="0">
                <a:solidFill>
                  <a:schemeClr val="tx1"/>
                </a:solidFill>
              </a:rPr>
              <a:t>.</a:t>
            </a:r>
          </a:p>
          <a:p>
            <a:pPr algn="just"/>
            <a:endParaRPr lang="el-GR" dirty="0">
              <a:solidFill>
                <a:schemeClr val="tx1"/>
              </a:solidFill>
            </a:endParaRPr>
          </a:p>
          <a:p>
            <a:pPr algn="just"/>
            <a:r>
              <a:rPr lang="el-GR" dirty="0" smtClean="0">
                <a:solidFill>
                  <a:schemeClr val="tx1"/>
                </a:solidFill>
              </a:rPr>
              <a:t>Για </a:t>
            </a:r>
            <a:r>
              <a:rPr lang="el-GR" dirty="0">
                <a:solidFill>
                  <a:schemeClr val="tx1"/>
                </a:solidFill>
              </a:rPr>
              <a:t>την επιτυχή αντιμετώπιση οποιασδήποτε κρίσης, η </a:t>
            </a:r>
            <a:r>
              <a:rPr lang="el-GR" dirty="0" smtClean="0">
                <a:solidFill>
                  <a:schemeClr val="tx1"/>
                </a:solidFill>
              </a:rPr>
              <a:t>ουσιαστική «νίκη» </a:t>
            </a:r>
            <a:r>
              <a:rPr lang="el-GR" dirty="0">
                <a:solidFill>
                  <a:schemeClr val="tx1"/>
                </a:solidFill>
              </a:rPr>
              <a:t>είναι απόδειξη ότι η Ευρώπη μπορεί να ξεπεράσει με επιτυχία κάθε πολιτισμική ή άλλη διαφορά μεταξύ των </a:t>
            </a:r>
            <a:r>
              <a:rPr lang="el-GR" dirty="0" smtClean="0">
                <a:solidFill>
                  <a:schemeClr val="tx1"/>
                </a:solidFill>
              </a:rPr>
              <a:t>λαών </a:t>
            </a:r>
            <a:r>
              <a:rPr lang="el-GR" dirty="0">
                <a:solidFill>
                  <a:schemeClr val="tx1"/>
                </a:solidFill>
              </a:rPr>
              <a:t>της, ώστε να γίνει κοινωνικά συνεκτική και ανθεκτική για να αντιμετωπίσει τρέχουσες και νέες απειλές και προκλήσεις</a:t>
            </a:r>
            <a:r>
              <a:rPr lang="el-GR" dirty="0" smtClean="0">
                <a:solidFill>
                  <a:schemeClr val="tx1"/>
                </a:solidFill>
              </a:rPr>
              <a:t>.</a:t>
            </a:r>
          </a:p>
          <a:p>
            <a:pPr algn="just"/>
            <a:endParaRPr lang="el-GR" dirty="0">
              <a:solidFill>
                <a:schemeClr val="tx1"/>
              </a:solidFill>
            </a:endParaRPr>
          </a:p>
          <a:p>
            <a:pPr algn="just"/>
            <a:r>
              <a:rPr lang="el-GR" dirty="0">
                <a:solidFill>
                  <a:schemeClr val="tx1"/>
                </a:solidFill>
              </a:rPr>
              <a:t>Η πολιτιστική διπλωματία μπορεί να </a:t>
            </a:r>
            <a:r>
              <a:rPr lang="el-GR" dirty="0" smtClean="0">
                <a:solidFill>
                  <a:schemeClr val="tx1"/>
                </a:solidFill>
              </a:rPr>
              <a:t>αποτελέσει </a:t>
            </a:r>
            <a:r>
              <a:rPr lang="el-GR" dirty="0">
                <a:solidFill>
                  <a:schemeClr val="tx1"/>
                </a:solidFill>
              </a:rPr>
              <a:t>το όχημα </a:t>
            </a:r>
            <a:r>
              <a:rPr lang="el-GR" dirty="0" smtClean="0">
                <a:solidFill>
                  <a:schemeClr val="tx1"/>
                </a:solidFill>
              </a:rPr>
              <a:t>προς τη «νίκη», </a:t>
            </a:r>
            <a:r>
              <a:rPr lang="el-GR" dirty="0">
                <a:solidFill>
                  <a:schemeClr val="tx1"/>
                </a:solidFill>
              </a:rPr>
              <a:t>καθώς έχει το μοναδικό πλεονέκτημα να βοηθά τους ανθρώπους να προσαρμόζονται πιο γρήγορα στις απαιτήσεις της ταχείας αλλαγής και </a:t>
            </a:r>
            <a:r>
              <a:rPr lang="el-GR" dirty="0" smtClean="0">
                <a:solidFill>
                  <a:schemeClr val="tx1"/>
                </a:solidFill>
              </a:rPr>
              <a:t>στη ραγδαία ταχύτητα της αλλαγής.</a:t>
            </a:r>
          </a:p>
          <a:p>
            <a:pPr algn="just"/>
            <a:endParaRPr lang="en-US" dirty="0">
              <a:solidFill>
                <a:schemeClr val="tx1"/>
              </a:solidFill>
            </a:endParaRPr>
          </a:p>
          <a:p>
            <a:pPr algn="just"/>
            <a:r>
              <a:rPr lang="el-GR" dirty="0" smtClean="0">
                <a:solidFill>
                  <a:schemeClr val="tx1"/>
                </a:solidFill>
              </a:rPr>
              <a:t>Ταυτοχρόνως, </a:t>
            </a:r>
            <a:r>
              <a:rPr lang="el-GR" dirty="0">
                <a:solidFill>
                  <a:schemeClr val="tx1"/>
                </a:solidFill>
              </a:rPr>
              <a:t>τα τελευταία χρόνια, η ΕΕ έχει δώσει μεγαλύτερη προσοχή στην προώθηση του διαλόγου με τα παιδιά σχετικά με τους τρόπους διαχείρισης τέτοιων </a:t>
            </a:r>
            <a:r>
              <a:rPr lang="el-GR" dirty="0" smtClean="0">
                <a:solidFill>
                  <a:schemeClr val="tx1"/>
                </a:solidFill>
              </a:rPr>
              <a:t>καταστάσεων κρίσης</a:t>
            </a:r>
            <a:r>
              <a:rPr lang="el-GR" dirty="0">
                <a:solidFill>
                  <a:schemeClr val="tx1"/>
                </a:solidFill>
              </a:rPr>
              <a:t>. Συγκεκριμένα, το 2017, το Ευρωπαϊκό Κοινοβούλιο πραγματοποίησε μια συζήτηση με παιδιά και νέους για την «Ευρώπη που θέλουμε». Ομοίως, το </a:t>
            </a:r>
            <a:r>
              <a:rPr lang="en-US" dirty="0" smtClean="0">
                <a:solidFill>
                  <a:schemeClr val="tx1"/>
                </a:solidFill>
              </a:rPr>
              <a:t>EUROCHILD</a:t>
            </a:r>
            <a:r>
              <a:rPr lang="el-GR" dirty="0" smtClean="0">
                <a:solidFill>
                  <a:schemeClr val="tx1"/>
                </a:solidFill>
              </a:rPr>
              <a:t> </a:t>
            </a:r>
            <a:r>
              <a:rPr lang="el-GR" dirty="0">
                <a:solidFill>
                  <a:schemeClr val="tx1"/>
                </a:solidFill>
              </a:rPr>
              <a:t>καθιέρωσε τη </a:t>
            </a:r>
            <a:r>
              <a:rPr lang="en-US" dirty="0" smtClean="0">
                <a:solidFill>
                  <a:schemeClr val="tx1"/>
                </a:solidFill>
              </a:rPr>
              <a:t>“</a:t>
            </a:r>
            <a:r>
              <a:rPr lang="el-GR" dirty="0" smtClean="0">
                <a:solidFill>
                  <a:schemeClr val="tx1"/>
                </a:solidFill>
              </a:rPr>
              <a:t>Στρατηγική </a:t>
            </a:r>
            <a:r>
              <a:rPr lang="el-GR" dirty="0">
                <a:solidFill>
                  <a:schemeClr val="tx1"/>
                </a:solidFill>
              </a:rPr>
              <a:t>Συμμετοχής του </a:t>
            </a:r>
            <a:r>
              <a:rPr lang="el-GR" dirty="0" smtClean="0">
                <a:solidFill>
                  <a:schemeClr val="tx1"/>
                </a:solidFill>
              </a:rPr>
              <a:t>Παιδιού</a:t>
            </a:r>
            <a:r>
              <a:rPr lang="en-US" dirty="0" smtClean="0">
                <a:solidFill>
                  <a:schemeClr val="tx1"/>
                </a:solidFill>
              </a:rPr>
              <a:t>”</a:t>
            </a:r>
            <a:r>
              <a:rPr lang="el-GR" dirty="0" smtClean="0">
                <a:solidFill>
                  <a:schemeClr val="tx1"/>
                </a:solidFill>
              </a:rPr>
              <a:t> </a:t>
            </a:r>
            <a:r>
              <a:rPr lang="el-GR" dirty="0">
                <a:solidFill>
                  <a:schemeClr val="tx1"/>
                </a:solidFill>
              </a:rPr>
              <a:t>προκειμένου να θέσει τα παιδιά στην καρδιά της Ευρώπης, δίνοντάς τους το δικαίωμα και τα εργαλεία για την υπεράσπιση και τη φωνή.</a:t>
            </a:r>
            <a:endParaRPr lang="en-US" dirty="0">
              <a:solidFill>
                <a:schemeClr val="tx1"/>
              </a:solidFill>
            </a:endParaRPr>
          </a:p>
        </p:txBody>
      </p:sp>
      <p:sp>
        <p:nvSpPr>
          <p:cNvPr id="5" name="Title 1"/>
          <p:cNvSpPr>
            <a:spLocks noGrp="1"/>
          </p:cNvSpPr>
          <p:nvPr>
            <p:ph type="title"/>
          </p:nvPr>
        </p:nvSpPr>
        <p:spPr>
          <a:xfrm>
            <a:off x="959303" y="0"/>
            <a:ext cx="10072915" cy="1325563"/>
          </a:xfrm>
        </p:spPr>
        <p:txBody>
          <a:bodyPr>
            <a:normAutofit/>
          </a:bodyPr>
          <a:lstStyle/>
          <a:p>
            <a:r>
              <a:rPr lang="el-GR" b="1" dirty="0" smtClean="0">
                <a:solidFill>
                  <a:srgbClr val="C00000"/>
                </a:solidFill>
                <a:latin typeface="Garamond" panose="02020404030301010803" pitchFamily="18" charset="0"/>
              </a:rPr>
              <a:t>Το συγκείμενο του προγράμματος </a:t>
            </a:r>
            <a:r>
              <a:rPr lang="en-US" b="1" dirty="0" smtClean="0">
                <a:solidFill>
                  <a:srgbClr val="C00000"/>
                </a:solidFill>
                <a:latin typeface="Garamond" panose="02020404030301010803" pitchFamily="18" charset="0"/>
              </a:rPr>
              <a:t>EURODIPLOMATS</a:t>
            </a:r>
            <a:endParaRPr lang="en-US" b="1" dirty="0">
              <a:solidFill>
                <a:schemeClr val="tx1"/>
              </a:solidFill>
            </a:endParaRPr>
          </a:p>
        </p:txBody>
      </p:sp>
    </p:spTree>
    <p:extLst>
      <p:ext uri="{BB962C8B-B14F-4D97-AF65-F5344CB8AC3E}">
        <p14:creationId xmlns:p14="http://schemas.microsoft.com/office/powerpoint/2010/main" val="805509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dirty="0" smtClean="0">
                <a:solidFill>
                  <a:srgbClr val="C00000"/>
                </a:solidFill>
                <a:latin typeface="Garamond" panose="02020404030301010803" pitchFamily="18" charset="0"/>
              </a:rPr>
              <a:t>Το πρόγραμμα </a:t>
            </a:r>
            <a:r>
              <a:rPr lang="en-US" b="1" dirty="0" smtClean="0">
                <a:solidFill>
                  <a:srgbClr val="C00000"/>
                </a:solidFill>
                <a:latin typeface="Garamond" panose="02020404030301010803" pitchFamily="18" charset="0"/>
              </a:rPr>
              <a:t>EURODIPLOMATS</a:t>
            </a:r>
            <a:endParaRPr lang="en-US" b="1" dirty="0">
              <a:solidFill>
                <a:schemeClr val="tx1"/>
              </a:solidFill>
            </a:endParaRPr>
          </a:p>
        </p:txBody>
      </p:sp>
      <p:sp>
        <p:nvSpPr>
          <p:cNvPr id="3" name="Text Placeholder 2"/>
          <p:cNvSpPr>
            <a:spLocks noGrp="1"/>
          </p:cNvSpPr>
          <p:nvPr>
            <p:ph type="body" sz="quarter" idx="10"/>
          </p:nvPr>
        </p:nvSpPr>
        <p:spPr/>
        <p:txBody>
          <a:bodyPr>
            <a:normAutofit/>
          </a:bodyPr>
          <a:lstStyle/>
          <a:p>
            <a:pPr algn="just"/>
            <a:r>
              <a:rPr lang="el-GR" dirty="0">
                <a:solidFill>
                  <a:schemeClr val="tx1"/>
                </a:solidFill>
              </a:rPr>
              <a:t>Ακολουθώντας και εφαρμόζοντας τη </a:t>
            </a:r>
            <a:r>
              <a:rPr lang="el-GR" dirty="0" smtClean="0">
                <a:solidFill>
                  <a:schemeClr val="tx1"/>
                </a:solidFill>
              </a:rPr>
              <a:t>«Στρατηγική </a:t>
            </a:r>
            <a:r>
              <a:rPr lang="el-GR" dirty="0">
                <a:solidFill>
                  <a:schemeClr val="tx1"/>
                </a:solidFill>
              </a:rPr>
              <a:t>συμμετοχής των </a:t>
            </a:r>
            <a:r>
              <a:rPr lang="el-GR" dirty="0" smtClean="0">
                <a:solidFill>
                  <a:schemeClr val="tx1"/>
                </a:solidFill>
              </a:rPr>
              <a:t>παιδιών» του </a:t>
            </a:r>
            <a:r>
              <a:rPr lang="el-GR" dirty="0" err="1" smtClean="0">
                <a:solidFill>
                  <a:schemeClr val="tx1"/>
                </a:solidFill>
              </a:rPr>
              <a:t>Eurochild</a:t>
            </a:r>
            <a:r>
              <a:rPr lang="el-GR" dirty="0">
                <a:solidFill>
                  <a:schemeClr val="tx1"/>
                </a:solidFill>
              </a:rPr>
              <a:t>, το πρόγραμμα </a:t>
            </a:r>
            <a:r>
              <a:rPr lang="el-GR" dirty="0" smtClean="0">
                <a:solidFill>
                  <a:schemeClr val="tx1"/>
                </a:solidFill>
              </a:rPr>
              <a:t>EURO</a:t>
            </a:r>
            <a:r>
              <a:rPr lang="en-US" dirty="0" smtClean="0">
                <a:solidFill>
                  <a:schemeClr val="tx1"/>
                </a:solidFill>
              </a:rPr>
              <a:t>DIPLOMATS</a:t>
            </a:r>
            <a:r>
              <a:rPr lang="el-GR" dirty="0" smtClean="0">
                <a:solidFill>
                  <a:schemeClr val="tx1"/>
                </a:solidFill>
              </a:rPr>
              <a:t> </a:t>
            </a:r>
            <a:r>
              <a:rPr lang="el-GR" dirty="0">
                <a:solidFill>
                  <a:schemeClr val="tx1"/>
                </a:solidFill>
              </a:rPr>
              <a:t>εστιάζει στο να ενδυναμώσει τα παιδιά να ενεργούν ως </a:t>
            </a:r>
            <a:r>
              <a:rPr lang="el-GR" dirty="0" smtClean="0">
                <a:solidFill>
                  <a:schemeClr val="tx1"/>
                </a:solidFill>
              </a:rPr>
              <a:t>πολιτιστικοί διπλωμάτες για μια εύρωστη Ευρώπη ικανή να αντιμετωπίσει νέες προκλήσεις και πιθανές «απειλές».</a:t>
            </a:r>
            <a:endParaRPr lang="el-GR" dirty="0">
              <a:solidFill>
                <a:schemeClr val="tx1"/>
              </a:solidFill>
            </a:endParaRPr>
          </a:p>
          <a:p>
            <a:endParaRPr lang="el-GR" dirty="0">
              <a:solidFill>
                <a:schemeClr val="tx1"/>
              </a:solidFill>
            </a:endParaRPr>
          </a:p>
          <a:p>
            <a:pPr algn="just"/>
            <a:r>
              <a:rPr lang="el-GR" dirty="0">
                <a:solidFill>
                  <a:schemeClr val="tx1"/>
                </a:solidFill>
              </a:rPr>
              <a:t>Η επίτευξη του στόχου </a:t>
            </a:r>
            <a:r>
              <a:rPr lang="el-GR" dirty="0" smtClean="0">
                <a:solidFill>
                  <a:schemeClr val="tx1"/>
                </a:solidFill>
              </a:rPr>
              <a:t>του προγράμματος βασίζεται </a:t>
            </a:r>
            <a:r>
              <a:rPr lang="el-GR" dirty="0">
                <a:solidFill>
                  <a:schemeClr val="tx1"/>
                </a:solidFill>
              </a:rPr>
              <a:t>στην προσέγγιση της </a:t>
            </a:r>
            <a:r>
              <a:rPr lang="el-GR" u="sng" dirty="0">
                <a:solidFill>
                  <a:schemeClr val="tx1"/>
                </a:solidFill>
              </a:rPr>
              <a:t>πολιτιστικής διπλωματίας</a:t>
            </a:r>
            <a:r>
              <a:rPr lang="el-GR" dirty="0">
                <a:solidFill>
                  <a:schemeClr val="tx1"/>
                </a:solidFill>
              </a:rPr>
              <a:t> και στη χρήση </a:t>
            </a:r>
            <a:r>
              <a:rPr lang="el-GR" u="sng" dirty="0">
                <a:solidFill>
                  <a:schemeClr val="tx1"/>
                </a:solidFill>
              </a:rPr>
              <a:t>νέων τεχνολογιών</a:t>
            </a:r>
            <a:r>
              <a:rPr lang="el-GR" dirty="0">
                <a:solidFill>
                  <a:schemeClr val="tx1"/>
                </a:solidFill>
              </a:rPr>
              <a:t> και </a:t>
            </a:r>
            <a:r>
              <a:rPr lang="el-GR" u="sng" dirty="0">
                <a:solidFill>
                  <a:schemeClr val="tx1"/>
                </a:solidFill>
              </a:rPr>
              <a:t>καινοτόμων και δημιουργικών μεθοδολογιών</a:t>
            </a:r>
            <a:r>
              <a:rPr lang="el-GR" dirty="0">
                <a:solidFill>
                  <a:schemeClr val="tx1"/>
                </a:solidFill>
              </a:rPr>
              <a:t>, όπως η συνεργατική τέχνη, η συλλογική αφήγηση και η ποίηση και η</a:t>
            </a:r>
            <a:r>
              <a:rPr lang="el-GR" dirty="0" smtClean="0">
                <a:solidFill>
                  <a:schemeClr val="tx1"/>
                </a:solidFill>
              </a:rPr>
              <a:t> ψηφιακή-πολιτισμική παιδαγωγική.</a:t>
            </a:r>
            <a:endParaRPr lang="en-US" dirty="0">
              <a:solidFill>
                <a:schemeClr val="tx1"/>
              </a:solidFill>
            </a:endParaRPr>
          </a:p>
        </p:txBody>
      </p:sp>
    </p:spTree>
    <p:extLst>
      <p:ext uri="{BB962C8B-B14F-4D97-AF65-F5344CB8AC3E}">
        <p14:creationId xmlns:p14="http://schemas.microsoft.com/office/powerpoint/2010/main" val="1895423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chemeClr val="accent1"/>
                </a:solidFill>
                <a:latin typeface="Garamond" panose="02020404030301010803" pitchFamily="18" charset="0"/>
              </a:rPr>
              <a:t>Τι είναι η πολιτιστική διπλωματία;</a:t>
            </a:r>
            <a:endParaRPr lang="en-US" b="1" dirty="0">
              <a:solidFill>
                <a:schemeClr val="accent1"/>
              </a:solidFill>
              <a:latin typeface="Garamond" panose="02020404030301010803" pitchFamily="18" charset="0"/>
            </a:endParaRPr>
          </a:p>
        </p:txBody>
      </p:sp>
      <p:sp>
        <p:nvSpPr>
          <p:cNvPr id="3" name="Text Placeholder 2"/>
          <p:cNvSpPr>
            <a:spLocks noGrp="1"/>
          </p:cNvSpPr>
          <p:nvPr>
            <p:ph type="body" sz="quarter" idx="12"/>
          </p:nvPr>
        </p:nvSpPr>
        <p:spPr>
          <a:xfrm>
            <a:off x="1045028" y="1438768"/>
            <a:ext cx="10101943" cy="5679003"/>
          </a:xfrm>
        </p:spPr>
        <p:txBody>
          <a:bodyPr numCol="1">
            <a:normAutofit/>
          </a:bodyPr>
          <a:lstStyle/>
          <a:p>
            <a:pPr marL="285750" indent="-285750" algn="just">
              <a:buFont typeface="Arial" panose="020B0604020202020204" pitchFamily="34" charset="0"/>
              <a:buChar char="•"/>
            </a:pPr>
            <a:r>
              <a:rPr lang="el-GR" sz="2200" dirty="0">
                <a:solidFill>
                  <a:schemeClr val="tx1"/>
                </a:solidFill>
              </a:rPr>
              <a:t>Η πολιτιστική διπλωματία συνεπάγεται έναν τύπο δημόσιας διπλωματίας και </a:t>
            </a:r>
            <a:r>
              <a:rPr lang="el-GR" sz="2200" dirty="0" smtClean="0">
                <a:solidFill>
                  <a:schemeClr val="tx1"/>
                </a:solidFill>
              </a:rPr>
              <a:t>«ήπιας» </a:t>
            </a:r>
            <a:r>
              <a:rPr lang="el-GR" sz="2200" dirty="0">
                <a:solidFill>
                  <a:schemeClr val="tx1"/>
                </a:solidFill>
              </a:rPr>
              <a:t>δύναμης που αναφέρεται στην ανταλλαγή ιδεών, πληροφοριών, τέχνης, γλώσσας και άλλων πτυχών του πολιτισμού μεταξύ των εθνών και των λαών τους, προκειμένου να προωθηθεί η αμοιβαία κατανόηση και συνεργασία</a:t>
            </a:r>
            <a:r>
              <a:rPr lang="el-GR" sz="2200" dirty="0" smtClean="0">
                <a:solidFill>
                  <a:schemeClr val="tx1"/>
                </a:solidFill>
              </a:rPr>
              <a:t>.</a:t>
            </a:r>
          </a:p>
          <a:p>
            <a:pPr algn="just"/>
            <a:endParaRPr lang="el-GR" sz="2200" dirty="0">
              <a:solidFill>
                <a:schemeClr val="tx1"/>
              </a:solidFill>
            </a:endParaRPr>
          </a:p>
          <a:p>
            <a:pPr marL="285750" indent="-285750" algn="just">
              <a:buFont typeface="Arial" panose="020B0604020202020204" pitchFamily="34" charset="0"/>
              <a:buChar char="•"/>
            </a:pPr>
            <a:r>
              <a:rPr lang="el-GR" sz="2200" dirty="0">
                <a:solidFill>
                  <a:schemeClr val="tx1"/>
                </a:solidFill>
              </a:rPr>
              <a:t>Η πολιτιστική διπλωματία </a:t>
            </a:r>
            <a:r>
              <a:rPr lang="el-GR" sz="2200" dirty="0" smtClean="0">
                <a:solidFill>
                  <a:schemeClr val="tx1"/>
                </a:solidFill>
              </a:rPr>
              <a:t>αφορά σε </a:t>
            </a:r>
            <a:r>
              <a:rPr lang="el-GR" sz="2200" dirty="0">
                <a:solidFill>
                  <a:schemeClr val="tx1"/>
                </a:solidFill>
              </a:rPr>
              <a:t>μια πορεία δράσης που βασίζεται στην ανταλλαγή ιδεών, αξιών, παραδόσεων και άλλων πτυχών του πολιτισμού ή της ταυτότητας, για την ενίσχυση των σχέσεων και της </a:t>
            </a:r>
            <a:r>
              <a:rPr lang="el-GR" sz="2200" dirty="0" err="1" smtClean="0">
                <a:solidFill>
                  <a:schemeClr val="tx1"/>
                </a:solidFill>
              </a:rPr>
              <a:t>κοινωνικο</a:t>
            </a:r>
            <a:r>
              <a:rPr lang="el-GR" sz="2200" dirty="0" smtClean="0">
                <a:solidFill>
                  <a:schemeClr val="tx1"/>
                </a:solidFill>
              </a:rPr>
              <a:t>-πολιτισμικής </a:t>
            </a:r>
            <a:r>
              <a:rPr lang="el-GR" sz="2200" dirty="0">
                <a:solidFill>
                  <a:schemeClr val="tx1"/>
                </a:solidFill>
              </a:rPr>
              <a:t>συνεργασίας, για την προώθηση των εθνικών συμφερόντων και όχι μόνο</a:t>
            </a:r>
            <a:r>
              <a:rPr lang="el-GR" sz="2200" dirty="0" smtClean="0">
                <a:solidFill>
                  <a:schemeClr val="tx1"/>
                </a:solidFill>
              </a:rPr>
              <a:t>.</a:t>
            </a:r>
          </a:p>
          <a:p>
            <a:pPr marL="285750" indent="-285750" algn="just">
              <a:buFont typeface="Arial" panose="020B0604020202020204" pitchFamily="34" charset="0"/>
              <a:buChar char="•"/>
            </a:pPr>
            <a:endParaRPr lang="el-GR" sz="2200" dirty="0">
              <a:solidFill>
                <a:schemeClr val="tx1"/>
              </a:solidFill>
            </a:endParaRPr>
          </a:p>
          <a:p>
            <a:pPr marL="285750" indent="-285750" algn="just">
              <a:buFont typeface="Arial" panose="020B0604020202020204" pitchFamily="34" charset="0"/>
              <a:buChar char="•"/>
            </a:pPr>
            <a:r>
              <a:rPr lang="el-GR" sz="2200" dirty="0">
                <a:solidFill>
                  <a:schemeClr val="tx1"/>
                </a:solidFill>
              </a:rPr>
              <a:t>Ο στόχος της πολιτιστικής διπλωματίας είναι οι άνθρωποι που προέρχονται από ένα άλλο κράτος να αναπτύξουν μια πλούσια κατανόηση των ιδεών και των θεσμών ενός κράτους, ώστε να οικοδομήσουν σχέσεις αλληλεγγύης για κοινωνικούς, οικονομικούς και πολιτικούς στόχους.</a:t>
            </a:r>
          </a:p>
          <a:p>
            <a:pPr algn="just"/>
            <a:endParaRPr lang="en-US" sz="2200" dirty="0">
              <a:solidFill>
                <a:schemeClr val="tx1"/>
              </a:solidFill>
            </a:endParaRPr>
          </a:p>
        </p:txBody>
      </p:sp>
    </p:spTree>
    <p:extLst>
      <p:ext uri="{BB962C8B-B14F-4D97-AF65-F5344CB8AC3E}">
        <p14:creationId xmlns:p14="http://schemas.microsoft.com/office/powerpoint/2010/main" val="605346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l-GR" altLang="en-US" b="1" dirty="0" smtClean="0">
                <a:solidFill>
                  <a:srgbClr val="C00000"/>
                </a:solidFill>
                <a:latin typeface="Garamond" panose="02020404030301010803" pitchFamily="18" charset="0"/>
              </a:rPr>
              <a:t>«Τα παιδιά ως πολιτιστικοί διπλωμάτες»</a:t>
            </a:r>
            <a:endParaRPr lang="en-GB" altLang="en-US" sz="3200" i="1" dirty="0" smtClean="0"/>
          </a:p>
        </p:txBody>
      </p:sp>
      <p:graphicFrame>
        <p:nvGraphicFramePr>
          <p:cNvPr id="8" name="Diagram 7"/>
          <p:cNvGraphicFramePr/>
          <p:nvPr>
            <p:extLst>
              <p:ext uri="{D42A27DB-BD31-4B8C-83A1-F6EECF244321}">
                <p14:modId xmlns:p14="http://schemas.microsoft.com/office/powerpoint/2010/main" val="2369033249"/>
              </p:ext>
            </p:extLst>
          </p:nvPr>
        </p:nvGraphicFramePr>
        <p:xfrm>
          <a:off x="0" y="1311697"/>
          <a:ext cx="7692731" cy="546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 name="Group 1"/>
          <p:cNvGrpSpPr/>
          <p:nvPr/>
        </p:nvGrpSpPr>
        <p:grpSpPr>
          <a:xfrm>
            <a:off x="7785463" y="0"/>
            <a:ext cx="3905794" cy="2624846"/>
            <a:chOff x="7785463" y="0"/>
            <a:chExt cx="3905794" cy="2624846"/>
          </a:xfrm>
        </p:grpSpPr>
        <p:sp>
          <p:nvSpPr>
            <p:cNvPr id="5" name="Right Arrow 4"/>
            <p:cNvSpPr/>
            <p:nvPr/>
          </p:nvSpPr>
          <p:spPr>
            <a:xfrm>
              <a:off x="7785463" y="0"/>
              <a:ext cx="3905794" cy="2624846"/>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tx1"/>
                  </a:solidFill>
                </a:rPr>
                <a:t>Συνεργατική τέχνη</a:t>
              </a:r>
              <a:endParaRPr lang="en-US" sz="2400" b="1" dirty="0">
                <a:solidFill>
                  <a:schemeClr val="tx1"/>
                </a:solidFill>
              </a:endParaRPr>
            </a:p>
          </p:txBody>
        </p:sp>
        <p:sp>
          <p:nvSpPr>
            <p:cNvPr id="3" name="TextBox 2"/>
            <p:cNvSpPr txBox="1"/>
            <p:nvPr/>
          </p:nvSpPr>
          <p:spPr>
            <a:xfrm>
              <a:off x="7785463" y="352697"/>
              <a:ext cx="2612571" cy="369332"/>
            </a:xfrm>
            <a:prstGeom prst="rect">
              <a:avLst/>
            </a:prstGeom>
            <a:noFill/>
          </p:spPr>
          <p:txBody>
            <a:bodyPr wrap="square" rtlCol="0">
              <a:spAutoFit/>
            </a:bodyPr>
            <a:lstStyle/>
            <a:p>
              <a:endParaRPr lang="en-US" b="1" i="1" dirty="0"/>
            </a:p>
          </p:txBody>
        </p:sp>
      </p:grpSp>
      <p:sp>
        <p:nvSpPr>
          <p:cNvPr id="6" name="Right Arrow 5"/>
          <p:cNvSpPr/>
          <p:nvPr/>
        </p:nvSpPr>
        <p:spPr>
          <a:xfrm>
            <a:off x="7180217" y="2204057"/>
            <a:ext cx="3949337" cy="2550823"/>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tx1"/>
                </a:solidFill>
              </a:rPr>
              <a:t>Συνεργατική αφήγηση και ποίηση</a:t>
            </a:r>
            <a:endParaRPr lang="en-US" sz="2400" b="1" dirty="0">
              <a:solidFill>
                <a:schemeClr val="tx1"/>
              </a:solidFill>
            </a:endParaRPr>
          </a:p>
        </p:txBody>
      </p:sp>
      <p:sp>
        <p:nvSpPr>
          <p:cNvPr id="7" name="Right Arrow 6"/>
          <p:cNvSpPr/>
          <p:nvPr/>
        </p:nvSpPr>
        <p:spPr>
          <a:xfrm>
            <a:off x="6170022" y="4160399"/>
            <a:ext cx="3979818" cy="258003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tx1"/>
                </a:solidFill>
              </a:rPr>
              <a:t>Ψηφιακή πολιτισμική παιδαγωγική</a:t>
            </a:r>
            <a:endParaRPr lang="en-US" sz="2400" b="1" dirty="0">
              <a:solidFill>
                <a:schemeClr val="tx1"/>
              </a:solidFill>
            </a:endParaRPr>
          </a:p>
        </p:txBody>
      </p:sp>
      <p:sp>
        <p:nvSpPr>
          <p:cNvPr id="4" name="Right Arrow 3"/>
          <p:cNvSpPr/>
          <p:nvPr/>
        </p:nvSpPr>
        <p:spPr>
          <a:xfrm>
            <a:off x="280951" y="3667682"/>
            <a:ext cx="1946366" cy="118683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Εθνική ταυτότητα</a:t>
            </a:r>
            <a:endParaRPr lang="en-US" b="1" dirty="0">
              <a:solidFill>
                <a:schemeClr val="tx1"/>
              </a:solidFill>
            </a:endParaRPr>
          </a:p>
        </p:txBody>
      </p:sp>
      <p:sp>
        <p:nvSpPr>
          <p:cNvPr id="12" name="Right Arrow 11"/>
          <p:cNvSpPr/>
          <p:nvPr/>
        </p:nvSpPr>
        <p:spPr>
          <a:xfrm>
            <a:off x="901336" y="4642462"/>
            <a:ext cx="2037806" cy="118683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Πολιτιστική Κληρονομιά</a:t>
            </a:r>
            <a:endParaRPr lang="en-US" b="1" dirty="0">
              <a:solidFill>
                <a:schemeClr val="tx1"/>
              </a:solidFill>
            </a:endParaRPr>
          </a:p>
        </p:txBody>
      </p:sp>
      <p:sp>
        <p:nvSpPr>
          <p:cNvPr id="11" name="Rounded Rectangle 10"/>
          <p:cNvSpPr/>
          <p:nvPr/>
        </p:nvSpPr>
        <p:spPr>
          <a:xfrm>
            <a:off x="11717382" y="722029"/>
            <a:ext cx="339634" cy="5107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Ε</a:t>
            </a:r>
            <a:endParaRPr lang="el-GR" b="1" dirty="0"/>
          </a:p>
          <a:p>
            <a:pPr algn="ctr"/>
            <a:r>
              <a:rPr lang="el-GR" b="1" dirty="0" smtClean="0"/>
              <a:t>ΡΩΣΤΗ</a:t>
            </a:r>
            <a:endParaRPr lang="el-GR" b="1" dirty="0"/>
          </a:p>
          <a:p>
            <a:pPr algn="ctr"/>
            <a:r>
              <a:rPr lang="el-GR" b="1" dirty="0" smtClean="0"/>
              <a:t> </a:t>
            </a:r>
          </a:p>
          <a:p>
            <a:pPr algn="ctr"/>
            <a:r>
              <a:rPr lang="el-GR" b="1" dirty="0" smtClean="0"/>
              <a:t>ΕΥΡΩΠΗ</a:t>
            </a:r>
            <a:endParaRPr lang="en-US" b="1" dirty="0"/>
          </a:p>
        </p:txBody>
      </p:sp>
      <p:sp>
        <p:nvSpPr>
          <p:cNvPr id="13" name="Right Arrow 12"/>
          <p:cNvSpPr/>
          <p:nvPr/>
        </p:nvSpPr>
        <p:spPr>
          <a:xfrm>
            <a:off x="-2892" y="2724285"/>
            <a:ext cx="1466850" cy="118683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solidFill>
                  <a:schemeClr val="tx1"/>
                </a:solidFill>
              </a:rPr>
              <a:t>Κουλτούρα</a:t>
            </a:r>
            <a:endParaRPr lang="en-US" sz="1600" b="1" dirty="0">
              <a:solidFill>
                <a:schemeClr val="tx1"/>
              </a:solidFill>
            </a:endParaRPr>
          </a:p>
        </p:txBody>
      </p:sp>
    </p:spTree>
    <p:extLst>
      <p:ext uri="{BB962C8B-B14F-4D97-AF65-F5344CB8AC3E}">
        <p14:creationId xmlns:p14="http://schemas.microsoft.com/office/powerpoint/2010/main" val="311328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17005" y="452478"/>
            <a:ext cx="10087429" cy="605927"/>
          </a:xfrm>
        </p:spPr>
        <p:txBody>
          <a:bodyPr/>
          <a:lstStyle/>
          <a:p>
            <a:r>
              <a:rPr lang="el-GR" b="1" dirty="0" smtClean="0">
                <a:solidFill>
                  <a:srgbClr val="C00000"/>
                </a:solidFill>
                <a:latin typeface="Garamond" panose="02020404030301010803" pitchFamily="18" charset="0"/>
              </a:rPr>
              <a:t>Συνεργατική τέχνη</a:t>
            </a:r>
            <a:endParaRPr lang="en-US" dirty="0"/>
          </a:p>
        </p:txBody>
      </p:sp>
      <p:sp>
        <p:nvSpPr>
          <p:cNvPr id="6" name="Text Placeholder 2"/>
          <p:cNvSpPr txBox="1">
            <a:spLocks/>
          </p:cNvSpPr>
          <p:nvPr/>
        </p:nvSpPr>
        <p:spPr>
          <a:xfrm>
            <a:off x="600891" y="1097282"/>
            <a:ext cx="11155679" cy="5185954"/>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l-GR" sz="2400" dirty="0">
                <a:latin typeface="Garamond" panose="02020404030301010803" pitchFamily="18" charset="0"/>
              </a:rPr>
              <a:t>Στη μέθοδο αυτή, τα παιδιά γίνονται όχι </a:t>
            </a:r>
            <a:r>
              <a:rPr lang="el-GR" sz="2400" dirty="0" smtClean="0">
                <a:latin typeface="Garamond" panose="02020404030301010803" pitchFamily="18" charset="0"/>
              </a:rPr>
              <a:t>συν-δημιουργοί</a:t>
            </a:r>
            <a:r>
              <a:rPr lang="el-GR" sz="2400" dirty="0">
                <a:latin typeface="Garamond" panose="02020404030301010803" pitchFamily="18" charset="0"/>
              </a:rPr>
              <a:t>, αλλά και συν-διερμηνείς </a:t>
            </a:r>
            <a:r>
              <a:rPr lang="el-GR" sz="2400" dirty="0" smtClean="0">
                <a:latin typeface="Garamond" panose="02020404030301010803" pitchFamily="18" charset="0"/>
              </a:rPr>
              <a:t>καλλιτεχνικών έργων.</a:t>
            </a:r>
            <a:endParaRPr lang="el-GR" sz="2400" dirty="0">
              <a:latin typeface="Garamond" panose="02020404030301010803" pitchFamily="18" charset="0"/>
            </a:endParaRPr>
          </a:p>
          <a:p>
            <a:pPr algn="just"/>
            <a:endParaRPr lang="el-GR" sz="2400" dirty="0" smtClean="0">
              <a:latin typeface="Garamond" panose="02020404030301010803" pitchFamily="18" charset="0"/>
            </a:endParaRPr>
          </a:p>
          <a:p>
            <a:pPr algn="just"/>
            <a:endParaRPr lang="el-GR" sz="2400" dirty="0">
              <a:latin typeface="Garamond" panose="02020404030301010803" pitchFamily="18" charset="0"/>
            </a:endParaRPr>
          </a:p>
          <a:p>
            <a:pPr algn="just"/>
            <a:endParaRPr lang="el-GR" sz="2400" dirty="0" smtClean="0">
              <a:latin typeface="Garamond" panose="02020404030301010803" pitchFamily="18" charset="0"/>
            </a:endParaRPr>
          </a:p>
          <a:p>
            <a:pPr algn="just"/>
            <a:r>
              <a:rPr lang="el-GR" sz="2400" dirty="0" smtClean="0">
                <a:latin typeface="Garamond" panose="02020404030301010803" pitchFamily="18" charset="0"/>
              </a:rPr>
              <a:t>Τα </a:t>
            </a:r>
            <a:r>
              <a:rPr lang="el-GR" sz="2400" dirty="0">
                <a:latin typeface="Garamond" panose="02020404030301010803" pitchFamily="18" charset="0"/>
              </a:rPr>
              <a:t>παιδιά :</a:t>
            </a:r>
          </a:p>
          <a:p>
            <a:pPr marL="285750" indent="-285750" algn="just">
              <a:buFont typeface="Wingdings" panose="05000000000000000000" pitchFamily="2" charset="2"/>
              <a:buChar char="Ø"/>
            </a:pPr>
            <a:r>
              <a:rPr lang="el-GR" sz="2400" dirty="0">
                <a:latin typeface="Garamond" panose="02020404030301010803" pitchFamily="18" charset="0"/>
              </a:rPr>
              <a:t>έχουν έναν κοινό </a:t>
            </a:r>
            <a:r>
              <a:rPr lang="el-GR" sz="2400" dirty="0" smtClean="0">
                <a:latin typeface="Garamond" panose="02020404030301010803" pitchFamily="18" charset="0"/>
              </a:rPr>
              <a:t>καλλιτεχνικό στόχο </a:t>
            </a:r>
            <a:r>
              <a:rPr lang="el-GR" sz="2400" dirty="0">
                <a:latin typeface="Garamond" panose="02020404030301010803" pitchFamily="18" charset="0"/>
              </a:rPr>
              <a:t>να </a:t>
            </a:r>
            <a:r>
              <a:rPr lang="el-GR" sz="2400" dirty="0" smtClean="0">
                <a:latin typeface="Garamond" panose="02020404030301010803" pitchFamily="18" charset="0"/>
              </a:rPr>
              <a:t>επιτύχουν.</a:t>
            </a:r>
            <a:endParaRPr lang="el-GR" sz="2400" dirty="0">
              <a:latin typeface="Garamond" panose="02020404030301010803" pitchFamily="18" charset="0"/>
            </a:endParaRPr>
          </a:p>
          <a:p>
            <a:pPr marL="285750" indent="-285750" algn="just">
              <a:buFont typeface="Wingdings" panose="05000000000000000000" pitchFamily="2" charset="2"/>
              <a:buChar char="Ø"/>
            </a:pPr>
            <a:r>
              <a:rPr lang="el-GR" sz="2400" dirty="0">
                <a:latin typeface="Garamond" panose="02020404030301010803" pitchFamily="18" charset="0"/>
              </a:rPr>
              <a:t>μαθαίνουν να μοιράζονται τις σκέψεις </a:t>
            </a:r>
            <a:r>
              <a:rPr lang="el-GR" sz="2400" dirty="0" smtClean="0">
                <a:latin typeface="Garamond" panose="02020404030301010803" pitchFamily="18" charset="0"/>
              </a:rPr>
              <a:t>του</a:t>
            </a:r>
            <a:r>
              <a:rPr lang="el-GR" sz="2400" dirty="0">
                <a:latin typeface="Garamond" panose="02020404030301010803" pitchFamily="18" charset="0"/>
              </a:rPr>
              <a:t>ς</a:t>
            </a:r>
            <a:r>
              <a:rPr lang="el-GR" sz="2400" dirty="0" smtClean="0">
                <a:latin typeface="Garamond" panose="02020404030301010803" pitchFamily="18" charset="0"/>
              </a:rPr>
              <a:t> για την επιφανειακή και βαθιά κουλτούρα με βάση τα έργα τέχνης που έχουν δημιουργήσει συνεργατικά ή που καλούνται να αναλύσουν συνεργατικά.</a:t>
            </a:r>
            <a:endParaRPr lang="el-GR" sz="2400" dirty="0">
              <a:latin typeface="Garamond" panose="02020404030301010803" pitchFamily="18" charset="0"/>
            </a:endParaRPr>
          </a:p>
          <a:p>
            <a:pPr marL="285750" indent="-285750" algn="just">
              <a:buFont typeface="Wingdings" panose="05000000000000000000" pitchFamily="2" charset="2"/>
              <a:buChar char="Ø"/>
            </a:pPr>
            <a:r>
              <a:rPr lang="el-GR" sz="2400" dirty="0">
                <a:latin typeface="Garamond" panose="02020404030301010803" pitchFamily="18" charset="0"/>
              </a:rPr>
              <a:t>μαθαίνουν να μοιράζονται </a:t>
            </a:r>
            <a:r>
              <a:rPr lang="el-GR" sz="2400" dirty="0" smtClean="0">
                <a:latin typeface="Garamond" panose="02020404030301010803" pitchFamily="18" charset="0"/>
              </a:rPr>
              <a:t>συναισθήματά τους </a:t>
            </a:r>
            <a:r>
              <a:rPr lang="el-GR" sz="2400" dirty="0">
                <a:latin typeface="Garamond" panose="02020404030301010803" pitchFamily="18" charset="0"/>
              </a:rPr>
              <a:t>και να αξιοποιούν την </a:t>
            </a:r>
            <a:r>
              <a:rPr lang="el-GR" sz="2400" dirty="0" err="1">
                <a:latin typeface="Garamond" panose="02020404030301010803" pitchFamily="18" charset="0"/>
              </a:rPr>
              <a:t>ενσυναίσθηση</a:t>
            </a:r>
            <a:r>
              <a:rPr lang="el-GR" sz="2400" dirty="0">
                <a:latin typeface="Garamond" panose="02020404030301010803" pitchFamily="18" charset="0"/>
              </a:rPr>
              <a:t> και την κριτική σκέψη για να μπαίνουν στα συναισθήματα των άλλων.</a:t>
            </a:r>
          </a:p>
          <a:p>
            <a:pPr marL="285750" indent="-285750" algn="just">
              <a:buFont typeface="Wingdings" panose="05000000000000000000" pitchFamily="2" charset="2"/>
              <a:buChar char="Ø"/>
            </a:pPr>
            <a:endParaRPr lang="el-GR" sz="1200" dirty="0">
              <a:latin typeface="Garamond" panose="02020404030301010803" pitchFamily="18" charset="0"/>
            </a:endParaRPr>
          </a:p>
          <a:p>
            <a:pPr marL="285750" indent="-285750" algn="just">
              <a:buFont typeface="Wingdings" panose="05000000000000000000" pitchFamily="2" charset="2"/>
              <a:buChar char="Ø"/>
            </a:pPr>
            <a:endParaRPr lang="el-GR" sz="2400" dirty="0">
              <a:latin typeface="Garamond" panose="02020404030301010803" pitchFamily="18" charset="0"/>
            </a:endParaRPr>
          </a:p>
        </p:txBody>
      </p:sp>
      <p:cxnSp>
        <p:nvCxnSpPr>
          <p:cNvPr id="4" name="Straight Connector 3"/>
          <p:cNvCxnSpPr/>
          <p:nvPr/>
        </p:nvCxnSpPr>
        <p:spPr>
          <a:xfrm>
            <a:off x="905469" y="2727490"/>
            <a:ext cx="1007146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392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33400"/>
            <a:ext cx="11379200" cy="896112"/>
          </a:xfrm>
        </p:spPr>
        <p:txBody>
          <a:bodyPr>
            <a:normAutofit/>
          </a:bodyPr>
          <a:lstStyle/>
          <a:p>
            <a:r>
              <a:rPr lang="el-GR" sz="3600" b="1" dirty="0" smtClean="0">
                <a:solidFill>
                  <a:schemeClr val="accent1"/>
                </a:solidFill>
                <a:latin typeface="Garamond" panose="02020404030301010803" pitchFamily="18" charset="0"/>
              </a:rPr>
              <a:t>Συνεργατική αφήγηση και ποίηση</a:t>
            </a:r>
            <a:endParaRPr lang="en-US" sz="3600" b="1" dirty="0">
              <a:solidFill>
                <a:schemeClr val="accent1"/>
              </a:solidFill>
              <a:latin typeface="Garamond" panose="02020404030301010803" pitchFamily="18" charset="0"/>
            </a:endParaRPr>
          </a:p>
        </p:txBody>
      </p:sp>
      <p:sp>
        <p:nvSpPr>
          <p:cNvPr id="3" name="Content Placeholder 2"/>
          <p:cNvSpPr>
            <a:spLocks noGrp="1"/>
          </p:cNvSpPr>
          <p:nvPr>
            <p:ph idx="1"/>
          </p:nvPr>
        </p:nvSpPr>
        <p:spPr>
          <a:xfrm>
            <a:off x="609600" y="1447800"/>
            <a:ext cx="11074400" cy="4876800"/>
          </a:xfrm>
        </p:spPr>
        <p:txBody>
          <a:bodyPr>
            <a:normAutofit/>
          </a:bodyPr>
          <a:lstStyle/>
          <a:p>
            <a:pPr algn="just"/>
            <a:r>
              <a:rPr lang="el-GR" dirty="0">
                <a:solidFill>
                  <a:schemeClr val="tx1"/>
                </a:solidFill>
              </a:rPr>
              <a:t>Κατά τη διάρκεια της συλλογικής αφήγησης ή </a:t>
            </a:r>
            <a:r>
              <a:rPr lang="el-GR" dirty="0" smtClean="0">
                <a:solidFill>
                  <a:schemeClr val="tx1"/>
                </a:solidFill>
              </a:rPr>
              <a:t>της συνεργατικής </a:t>
            </a:r>
            <a:r>
              <a:rPr lang="el-GR" dirty="0">
                <a:solidFill>
                  <a:schemeClr val="tx1"/>
                </a:solidFill>
              </a:rPr>
              <a:t>ποίησης, οι αφηγητές φέρνουν διαφορετικές ιδέες και συντονίζονται μεταξύ τους προσπαθώντας να δημιουργήσουν μια συνεκτική ιστορία </a:t>
            </a:r>
            <a:r>
              <a:rPr lang="el-GR" dirty="0" smtClean="0">
                <a:solidFill>
                  <a:schemeClr val="tx1"/>
                </a:solidFill>
              </a:rPr>
              <a:t>ή ένα </a:t>
            </a:r>
            <a:r>
              <a:rPr lang="el-GR" dirty="0">
                <a:solidFill>
                  <a:schemeClr val="tx1"/>
                </a:solidFill>
              </a:rPr>
              <a:t>ποίημα.</a:t>
            </a:r>
          </a:p>
          <a:p>
            <a:pPr algn="just"/>
            <a:endParaRPr lang="el-GR" dirty="0">
              <a:solidFill>
                <a:schemeClr val="tx1"/>
              </a:solidFill>
            </a:endParaRPr>
          </a:p>
        </p:txBody>
      </p:sp>
      <p:pic>
        <p:nvPicPr>
          <p:cNvPr id="4" name="Picture 2" descr="Embodying Social Justi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70664" y="3054928"/>
            <a:ext cx="7508586" cy="3092039"/>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841664" y="2982191"/>
            <a:ext cx="2992581" cy="3065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200" dirty="0" smtClean="0"/>
              <a:t>Συνεργατική σωματοποίηση εννοιών που αναφέρονται σε πολιτισμικές αξίες και συνεργατική ανάπτυξη σχετικών αφηγήσεων.</a:t>
            </a:r>
            <a:endParaRPr lang="en-US" sz="2200" dirty="0"/>
          </a:p>
        </p:txBody>
      </p:sp>
    </p:spTree>
    <p:extLst>
      <p:ext uri="{BB962C8B-B14F-4D97-AF65-F5344CB8AC3E}">
        <p14:creationId xmlns:p14="http://schemas.microsoft.com/office/powerpoint/2010/main" val="3868916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b="1" dirty="0" smtClean="0">
                <a:solidFill>
                  <a:schemeClr val="accent1"/>
                </a:solidFill>
                <a:latin typeface="Garamond" panose="02020404030301010803" pitchFamily="18" charset="0"/>
              </a:rPr>
              <a:t>Ψηφιακή-πολιτισμική </a:t>
            </a:r>
            <a:r>
              <a:rPr lang="el-GR" b="1" dirty="0">
                <a:solidFill>
                  <a:schemeClr val="accent1"/>
                </a:solidFill>
                <a:latin typeface="Garamond" panose="02020404030301010803" pitchFamily="18" charset="0"/>
              </a:rPr>
              <a:t>παιδαγωγική</a:t>
            </a:r>
            <a:endParaRPr lang="en-US" b="1" dirty="0">
              <a:solidFill>
                <a:srgbClr val="C00000"/>
              </a:solidFill>
              <a:latin typeface="Garamond" panose="02020404030301010803" pitchFamily="18" charset="0"/>
            </a:endParaRPr>
          </a:p>
        </p:txBody>
      </p:sp>
      <p:sp>
        <p:nvSpPr>
          <p:cNvPr id="3" name="Text Placeholder 2"/>
          <p:cNvSpPr>
            <a:spLocks noGrp="1"/>
          </p:cNvSpPr>
          <p:nvPr>
            <p:ph type="body" sz="quarter" idx="10"/>
          </p:nvPr>
        </p:nvSpPr>
        <p:spPr>
          <a:xfrm>
            <a:off x="7641773" y="1645920"/>
            <a:ext cx="4332188" cy="4833257"/>
          </a:xfrm>
        </p:spPr>
        <p:txBody>
          <a:bodyPr>
            <a:normAutofit fontScale="92500"/>
          </a:bodyPr>
          <a:lstStyle/>
          <a:p>
            <a:pPr marL="114300" indent="0" algn="just">
              <a:buNone/>
            </a:pPr>
            <a:r>
              <a:rPr lang="el-GR" b="1" u="sng" dirty="0" smtClean="0">
                <a:solidFill>
                  <a:schemeClr val="tx1"/>
                </a:solidFill>
              </a:rPr>
              <a:t>Εργαλεία</a:t>
            </a:r>
            <a:r>
              <a:rPr lang="el-GR" b="1" dirty="0" smtClean="0">
                <a:solidFill>
                  <a:schemeClr val="tx1"/>
                </a:solidFill>
              </a:rPr>
              <a:t>:</a:t>
            </a:r>
            <a:endParaRPr lang="en-US" b="1" dirty="0" smtClean="0">
              <a:solidFill>
                <a:schemeClr val="tx1"/>
              </a:solidFill>
            </a:endParaRPr>
          </a:p>
          <a:p>
            <a:pPr marL="533400" indent="-419100" algn="just"/>
            <a:r>
              <a:rPr lang="el-GR" b="1" dirty="0" err="1" smtClean="0">
                <a:solidFill>
                  <a:schemeClr val="tx1"/>
                </a:solidFill>
              </a:rPr>
              <a:t>Τηλε</a:t>
            </a:r>
            <a:r>
              <a:rPr lang="el-GR" b="1" dirty="0" smtClean="0">
                <a:solidFill>
                  <a:schemeClr val="tx1"/>
                </a:solidFill>
              </a:rPr>
              <a:t>-ομάδες με σκοπό τη δημιουργία ψηφιακής τέχνης</a:t>
            </a:r>
            <a:endParaRPr lang="en-US" b="1" dirty="0" smtClean="0">
              <a:solidFill>
                <a:schemeClr val="tx1"/>
              </a:solidFill>
            </a:endParaRPr>
          </a:p>
          <a:p>
            <a:pPr marL="533400" indent="-419100" algn="just"/>
            <a:endParaRPr lang="el-GR" b="1" dirty="0">
              <a:solidFill>
                <a:schemeClr val="tx1"/>
              </a:solidFill>
            </a:endParaRPr>
          </a:p>
          <a:p>
            <a:pPr marL="533400" indent="-419100" algn="just"/>
            <a:r>
              <a:rPr lang="el-GR" b="1" dirty="0" smtClean="0">
                <a:solidFill>
                  <a:schemeClr val="tx1"/>
                </a:solidFill>
              </a:rPr>
              <a:t>Διαδικτυακά φόρα συζήτησης</a:t>
            </a:r>
            <a:endParaRPr lang="el-GR" b="1" dirty="0">
              <a:solidFill>
                <a:schemeClr val="tx1"/>
              </a:solidFill>
            </a:endParaRPr>
          </a:p>
          <a:p>
            <a:pPr marL="114300" indent="0" algn="just">
              <a:buNone/>
            </a:pPr>
            <a:endParaRPr lang="el-GR" b="1" dirty="0">
              <a:solidFill>
                <a:schemeClr val="tx1"/>
              </a:solidFill>
            </a:endParaRPr>
          </a:p>
          <a:p>
            <a:pPr marL="533400" indent="-419100" algn="just"/>
            <a:r>
              <a:rPr lang="el-GR" b="1" dirty="0" err="1" smtClean="0">
                <a:solidFill>
                  <a:schemeClr val="tx1"/>
                </a:solidFill>
              </a:rPr>
              <a:t>Τηλε</a:t>
            </a:r>
            <a:r>
              <a:rPr lang="el-GR" b="1" dirty="0" smtClean="0">
                <a:solidFill>
                  <a:schemeClr val="tx1"/>
                </a:solidFill>
              </a:rPr>
              <a:t>-παρουσιάσεις μέσω </a:t>
            </a:r>
            <a:r>
              <a:rPr lang="en-US" b="1" dirty="0" smtClean="0">
                <a:solidFill>
                  <a:schemeClr val="tx1"/>
                </a:solidFill>
              </a:rPr>
              <a:t>video-conferencing</a:t>
            </a:r>
            <a:endParaRPr lang="el-GR" b="1" dirty="0">
              <a:solidFill>
                <a:schemeClr val="tx1"/>
              </a:solidFill>
            </a:endParaRPr>
          </a:p>
          <a:p>
            <a:pPr marL="114300" indent="0" algn="just">
              <a:buNone/>
            </a:pPr>
            <a:endParaRPr lang="el-GR" b="1" dirty="0">
              <a:solidFill>
                <a:schemeClr val="tx1"/>
              </a:solidFill>
            </a:endParaRPr>
          </a:p>
          <a:p>
            <a:pPr marL="533400" indent="-419100" algn="just"/>
            <a:r>
              <a:rPr lang="el-GR" b="1" dirty="0" smtClean="0">
                <a:solidFill>
                  <a:schemeClr val="tx1"/>
                </a:solidFill>
              </a:rPr>
              <a:t>Διαδικτυακές συζητήσεις με πρεσβευτές της τέχνης και του πολιτισμού.</a:t>
            </a:r>
            <a:endParaRPr lang="el-GR" b="1" dirty="0">
              <a:solidFill>
                <a:schemeClr val="tx1"/>
              </a:solidFill>
            </a:endParaRPr>
          </a:p>
        </p:txBody>
      </p:sp>
      <p:sp>
        <p:nvSpPr>
          <p:cNvPr id="6" name="Content Placeholder 2"/>
          <p:cNvSpPr txBox="1">
            <a:spLocks/>
          </p:cNvSpPr>
          <p:nvPr/>
        </p:nvSpPr>
        <p:spPr>
          <a:xfrm>
            <a:off x="1484503" y="3549396"/>
            <a:ext cx="7499350" cy="4800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l-GR" dirty="0" smtClean="0"/>
          </a:p>
          <a:p>
            <a:pPr marL="0" indent="0">
              <a:buNone/>
              <a:defRPr/>
            </a:pPr>
            <a:endParaRPr lang="el-GR" dirty="0" smtClean="0"/>
          </a:p>
          <a:p>
            <a:pPr>
              <a:defRPr/>
            </a:pPr>
            <a:endParaRPr lang="el-GR" dirty="0" smtClean="0"/>
          </a:p>
          <a:p>
            <a:pPr>
              <a:defRPr/>
            </a:pPr>
            <a:endParaRPr lang="el-GR" dirty="0" smtClean="0"/>
          </a:p>
          <a:p>
            <a:pPr>
              <a:defRPr/>
            </a:pPr>
            <a:endParaRPr lang="el-GR" dirty="0" smtClean="0"/>
          </a:p>
          <a:p>
            <a:pPr>
              <a:defRPr/>
            </a:pPr>
            <a:endParaRPr lang="el-GR" dirty="0" smtClean="0"/>
          </a:p>
          <a:p>
            <a:pPr>
              <a:defRPr/>
            </a:pPr>
            <a:endParaRPr lang="el-GR" dirty="0" smtClean="0"/>
          </a:p>
          <a:p>
            <a:pPr>
              <a:defRPr/>
            </a:pPr>
            <a:endParaRPr lang="en-US" dirty="0" smtClean="0"/>
          </a:p>
          <a:p>
            <a:pPr>
              <a:defRPr/>
            </a:pPr>
            <a:endParaRPr lang="en-US" dirty="0" smtClean="0"/>
          </a:p>
          <a:p>
            <a:pPr>
              <a:defRPr/>
            </a:pPr>
            <a:endParaRPr lang="el-GR" dirty="0" smtClean="0"/>
          </a:p>
          <a:p>
            <a:pPr>
              <a:defRPr/>
            </a:pPr>
            <a:endParaRPr lang="el-GR" dirty="0" smtClean="0"/>
          </a:p>
          <a:p>
            <a:pPr>
              <a:defRPr/>
            </a:pPr>
            <a:endParaRPr lang="el-GR" dirty="0" smtClean="0"/>
          </a:p>
          <a:p>
            <a:pPr>
              <a:defRPr/>
            </a:pPr>
            <a:endParaRPr lang="el-GR" dirty="0" smtClean="0"/>
          </a:p>
          <a:p>
            <a:pPr>
              <a:defRPr/>
            </a:pPr>
            <a:endParaRPr lang="en-US" dirty="0"/>
          </a:p>
        </p:txBody>
      </p:sp>
      <p:sp>
        <p:nvSpPr>
          <p:cNvPr id="8" name="Text Placeholder 2"/>
          <p:cNvSpPr txBox="1">
            <a:spLocks/>
          </p:cNvSpPr>
          <p:nvPr/>
        </p:nvSpPr>
        <p:spPr>
          <a:xfrm>
            <a:off x="235131" y="1672046"/>
            <a:ext cx="4754880" cy="4489763"/>
          </a:xfrm>
          <a:prstGeom prst="rect">
            <a:avLst/>
          </a:prstGeom>
        </p:spPr>
        <p:txBody>
          <a:bodyPr vert="horz" lIns="91440" tIns="45720" rIns="91440" bIns="45720" rtlCol="0">
            <a:normAutofit lnSpcReduction="10000"/>
          </a:bodyPr>
          <a:lstStyle>
            <a:lvl1pPr marL="285750" marR="0" indent="-285750" algn="l" defTabSz="914400" rtl="0" eaLnBrk="1" fontAlgn="auto" latinLnBrk="0" hangingPunct="1">
              <a:lnSpc>
                <a:spcPct val="90000"/>
              </a:lnSpc>
              <a:spcBef>
                <a:spcPts val="1000"/>
              </a:spcBef>
              <a:spcAft>
                <a:spcPts val="0"/>
              </a:spcAft>
              <a:buClrTx/>
              <a:buSzTx/>
              <a:buFontTx/>
              <a:buBlip>
                <a:blip r:embed="rId2"/>
              </a:buBlip>
              <a:tabLst/>
              <a:defRPr sz="24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Tx/>
              <a:buBlip>
                <a:blip r:embed="rId3"/>
              </a:buBlip>
              <a:defRPr sz="21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Tx/>
              <a:buBlip>
                <a:blip r:embed="rId3"/>
              </a:buBlip>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Tx/>
              <a:buBlip>
                <a:blip r:embed="rId3"/>
              </a:buBlip>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Tx/>
              <a:buBlip>
                <a:blip r:embed="rId3"/>
              </a:buBlip>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b="1" dirty="0">
                <a:solidFill>
                  <a:schemeClr val="tx1"/>
                </a:solidFill>
              </a:rPr>
              <a:t>Αναφέρεται στην εμπλοκή </a:t>
            </a:r>
            <a:r>
              <a:rPr lang="el-GR" b="1" dirty="0" smtClean="0">
                <a:solidFill>
                  <a:schemeClr val="tx1"/>
                </a:solidFill>
              </a:rPr>
              <a:t>των </a:t>
            </a:r>
            <a:r>
              <a:rPr lang="el-GR" b="1" dirty="0">
                <a:solidFill>
                  <a:schemeClr val="tx1"/>
                </a:solidFill>
              </a:rPr>
              <a:t>παιδιών σε διαδικασίες αλληλεπίδρασης και συνεργατικής εργασίας </a:t>
            </a:r>
            <a:r>
              <a:rPr lang="el-GR" b="1" dirty="0" smtClean="0">
                <a:solidFill>
                  <a:schemeClr val="tx1"/>
                </a:solidFill>
              </a:rPr>
              <a:t>με </a:t>
            </a:r>
            <a:r>
              <a:rPr lang="el-GR" b="1" dirty="0">
                <a:solidFill>
                  <a:schemeClr val="tx1"/>
                </a:solidFill>
              </a:rPr>
              <a:t>εταίρους από άλλους πολιτισμούς μέσω </a:t>
            </a:r>
            <a:r>
              <a:rPr lang="el-GR" b="1" dirty="0" smtClean="0">
                <a:solidFill>
                  <a:schemeClr val="tx1"/>
                </a:solidFill>
              </a:rPr>
              <a:t>διαφόρων διαδικτυακών εργαλείων επικοινωνίας.</a:t>
            </a:r>
          </a:p>
          <a:p>
            <a:pPr marL="0" indent="0">
              <a:buNone/>
            </a:pPr>
            <a:endParaRPr lang="el-GR" b="1" dirty="0" smtClean="0">
              <a:solidFill>
                <a:schemeClr val="tx1"/>
              </a:solidFill>
            </a:endParaRPr>
          </a:p>
          <a:p>
            <a:r>
              <a:rPr lang="el-GR" b="1" u="sng" dirty="0" smtClean="0">
                <a:solidFill>
                  <a:schemeClr val="tx1"/>
                </a:solidFill>
              </a:rPr>
              <a:t>Στόχος</a:t>
            </a:r>
            <a:r>
              <a:rPr lang="el-GR" b="1" dirty="0" smtClean="0">
                <a:solidFill>
                  <a:schemeClr val="tx1"/>
                </a:solidFill>
              </a:rPr>
              <a:t>: Τα παιδιά να γίνουν παγκόσμιοι πρεσβευτές στις τάξεις τους μέσω της ψηφιακής πολιτισμικής ανταλλαγής.</a:t>
            </a:r>
            <a:r>
              <a:rPr lang="en-US" b="1" dirty="0" smtClean="0">
                <a:solidFill>
                  <a:schemeClr val="tx1"/>
                </a:solidFill>
              </a:rPr>
              <a:t> </a:t>
            </a:r>
            <a:endParaRPr lang="el-GR" b="1" dirty="0">
              <a:solidFill>
                <a:schemeClr val="tx1"/>
              </a:solidFill>
            </a:endParaRPr>
          </a:p>
          <a:p>
            <a:endParaRPr lang="en-US" b="1" dirty="0">
              <a:solidFill>
                <a:schemeClr val="tx1"/>
              </a:solidFill>
            </a:endParaRPr>
          </a:p>
          <a:p>
            <a:pPr marL="114300" indent="0">
              <a:buNone/>
            </a:pPr>
            <a:endParaRPr lang="el-GR" b="1" dirty="0" smtClean="0">
              <a:solidFill>
                <a:schemeClr val="tx1"/>
              </a:solidFill>
            </a:endParaRPr>
          </a:p>
          <a:p>
            <a:pPr marL="114300" indent="0">
              <a:buNone/>
            </a:pPr>
            <a:endParaRPr lang="el-GR" b="1" dirty="0" smtClean="0">
              <a:solidFill>
                <a:schemeClr val="tx1"/>
              </a:solidFill>
            </a:endParaRPr>
          </a:p>
          <a:p>
            <a:pPr marL="533400" indent="-419100"/>
            <a:endParaRPr lang="el-GR" b="1" dirty="0">
              <a:solidFill>
                <a:schemeClr val="tx1"/>
              </a:solidFill>
            </a:endParaRPr>
          </a:p>
        </p:txBody>
      </p:sp>
      <p:pic>
        <p:nvPicPr>
          <p:cNvPr id="4" name="Picture 3" descr="The Grant Goddess Speaks. . .: &lt;strong&gt;Virtual Collaboration&lt;/strong&g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744" y="2457449"/>
            <a:ext cx="3236029" cy="2488623"/>
          </a:xfrm>
          <a:prstGeom prst="rect">
            <a:avLst/>
          </a:prstGeom>
        </p:spPr>
      </p:pic>
    </p:spTree>
    <p:extLst>
      <p:ext uri="{BB962C8B-B14F-4D97-AF65-F5344CB8AC3E}">
        <p14:creationId xmlns:p14="http://schemas.microsoft.com/office/powerpoint/2010/main" val="2998523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2126EF-0870-FB41-B5CA-40A19B0F6517}"/>
              </a:ext>
            </a:extLst>
          </p:cNvPr>
          <p:cNvSpPr txBox="1">
            <a:spLocks/>
          </p:cNvSpPr>
          <p:nvPr/>
        </p:nvSpPr>
        <p:spPr>
          <a:xfrm>
            <a:off x="711027" y="269327"/>
            <a:ext cx="10552669" cy="527324"/>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b="1" dirty="0" smtClean="0">
                <a:solidFill>
                  <a:schemeClr val="accent1"/>
                </a:solidFill>
                <a:latin typeface="Garamond" panose="02020404030301010803" pitchFamily="18" charset="0"/>
                <a:cs typeface="Arial" panose="020B0604020202020204" pitchFamily="34" charset="0"/>
              </a:rPr>
              <a:t>Πλαίσιο δημιουργίας και ανάλυσης</a:t>
            </a:r>
            <a:endParaRPr lang="en-US" sz="3200" b="1" dirty="0">
              <a:solidFill>
                <a:schemeClr val="accent1"/>
              </a:solidFill>
              <a:latin typeface="Garamond" panose="02020404030301010803" pitchFamily="18"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40739967"/>
              </p:ext>
            </p:extLst>
          </p:nvPr>
        </p:nvGraphicFramePr>
        <p:xfrm>
          <a:off x="597025" y="796651"/>
          <a:ext cx="11103138" cy="5641568"/>
        </p:xfrm>
        <a:graphic>
          <a:graphicData uri="http://schemas.openxmlformats.org/drawingml/2006/table">
            <a:tbl>
              <a:tblPr/>
              <a:tblGrid>
                <a:gridCol w="2775783">
                  <a:extLst>
                    <a:ext uri="{9D8B030D-6E8A-4147-A177-3AD203B41FA5}">
                      <a16:colId xmlns:a16="http://schemas.microsoft.com/office/drawing/2014/main" val="1917692311"/>
                    </a:ext>
                  </a:extLst>
                </a:gridCol>
                <a:gridCol w="2775786">
                  <a:extLst>
                    <a:ext uri="{9D8B030D-6E8A-4147-A177-3AD203B41FA5}">
                      <a16:colId xmlns:a16="http://schemas.microsoft.com/office/drawing/2014/main" val="145721538"/>
                    </a:ext>
                  </a:extLst>
                </a:gridCol>
                <a:gridCol w="2775786">
                  <a:extLst>
                    <a:ext uri="{9D8B030D-6E8A-4147-A177-3AD203B41FA5}">
                      <a16:colId xmlns:a16="http://schemas.microsoft.com/office/drawing/2014/main" val="2262831695"/>
                    </a:ext>
                  </a:extLst>
                </a:gridCol>
                <a:gridCol w="2775783">
                  <a:extLst>
                    <a:ext uri="{9D8B030D-6E8A-4147-A177-3AD203B41FA5}">
                      <a16:colId xmlns:a16="http://schemas.microsoft.com/office/drawing/2014/main" val="4206626851"/>
                    </a:ext>
                  </a:extLst>
                </a:gridCol>
              </a:tblGrid>
              <a:tr h="295105">
                <a:tc>
                  <a:txBody>
                    <a:bodyPr/>
                    <a:lstStyle/>
                    <a:p>
                      <a:pPr marL="0" lvl="0" algn="ctr" defTabSz="914400" rtl="0" eaLnBrk="1" latinLnBrk="0" hangingPunct="1">
                        <a:spcAft>
                          <a:spcPts val="0"/>
                        </a:spcAft>
                      </a:pPr>
                      <a:r>
                        <a:rPr lang="el-GR" sz="2000" b="1" kern="1200" dirty="0" smtClean="0">
                          <a:solidFill>
                            <a:schemeClr val="bg1"/>
                          </a:solidFill>
                          <a:effectLst/>
                          <a:latin typeface="Garamond" panose="02020404030301010803" pitchFamily="18" charset="0"/>
                          <a:ea typeface="+mn-ea"/>
                          <a:cs typeface="Arial" panose="020B0604020202020204" pitchFamily="34" charset="0"/>
                        </a:rPr>
                        <a:t>Σύγχρονο</a:t>
                      </a:r>
                      <a:r>
                        <a:rPr lang="el-GR" sz="2000" b="1" kern="1200" baseline="0" dirty="0" smtClean="0">
                          <a:solidFill>
                            <a:schemeClr val="bg1"/>
                          </a:solidFill>
                          <a:effectLst/>
                          <a:latin typeface="Garamond" panose="02020404030301010803" pitchFamily="18" charset="0"/>
                          <a:ea typeface="+mn-ea"/>
                          <a:cs typeface="Arial" panose="020B0604020202020204" pitchFamily="34" charset="0"/>
                        </a:rPr>
                        <a:t> πλαίσιο</a:t>
                      </a:r>
                      <a:endParaRPr lang="en-AU" sz="2000" b="1" kern="1200" dirty="0">
                        <a:solidFill>
                          <a:schemeClr val="bg1"/>
                        </a:solidFill>
                        <a:effectLst/>
                        <a:latin typeface="Garamond" panose="02020404030301010803" pitchFamily="18" charset="0"/>
                        <a:ea typeface="+mn-ea"/>
                        <a:cs typeface="Arial" panose="020B0604020202020204" pitchFamily="34" charset="0"/>
                      </a:endParaRPr>
                    </a:p>
                  </a:txBody>
                  <a:tcPr marL="53245" marR="53245" marT="0" marB="0" anchor="ctr">
                    <a:lnL w="12700" cmpd="sng">
                      <a:solidFill>
                        <a:srgbClr val="1AAEEA"/>
                      </a:solidFill>
                      <a:prstDash val="solid"/>
                    </a:lnL>
                    <a:lnR w="12700" cap="flat" cmpd="sng" algn="ctr">
                      <a:solidFill>
                        <a:srgbClr val="1AAEEA"/>
                      </a:solidFill>
                      <a:prstDash val="solid"/>
                      <a:round/>
                      <a:headEnd type="none" w="med" len="med"/>
                      <a:tailEnd type="none" w="med" len="med"/>
                    </a:lnR>
                    <a:lnT w="12700" cmpd="sng">
                      <a:solidFill>
                        <a:srgbClr val="1AAEEA"/>
                      </a:solidFill>
                      <a:prstDash val="solid"/>
                    </a:lnT>
                    <a:lnB w="12700" cap="flat" cmpd="sng" algn="ctr">
                      <a:solidFill>
                        <a:srgbClr val="1AAEEA"/>
                      </a:solidFill>
                      <a:prstDash val="solid"/>
                      <a:round/>
                      <a:headEnd type="none" w="med" len="med"/>
                      <a:tailEnd type="none" w="med" len="med"/>
                    </a:lnB>
                    <a:solidFill>
                      <a:schemeClr val="accent1"/>
                    </a:solidFill>
                  </a:tcPr>
                </a:tc>
                <a:tc>
                  <a:txBody>
                    <a:bodyPr/>
                    <a:lstStyle/>
                    <a:p>
                      <a:pPr marL="0" lvl="0" algn="ctr" defTabSz="914400" rtl="0" eaLnBrk="1" latinLnBrk="0" hangingPunct="1">
                        <a:spcAft>
                          <a:spcPts val="0"/>
                        </a:spcAft>
                      </a:pPr>
                      <a:r>
                        <a:rPr lang="el-GR" sz="2000" b="1" kern="1200" dirty="0" smtClean="0">
                          <a:solidFill>
                            <a:schemeClr val="bg1"/>
                          </a:solidFill>
                          <a:effectLst/>
                          <a:latin typeface="Garamond" panose="02020404030301010803" pitchFamily="18" charset="0"/>
                          <a:ea typeface="+mn-ea"/>
                          <a:cs typeface="Arial" panose="020B0604020202020204" pitchFamily="34" charset="0"/>
                        </a:rPr>
                        <a:t>Προσωπικό πλαίσιο</a:t>
                      </a:r>
                      <a:endParaRPr lang="en-AU" sz="2000" b="1" kern="1200" dirty="0">
                        <a:solidFill>
                          <a:schemeClr val="bg1"/>
                        </a:solidFill>
                        <a:effectLst/>
                        <a:latin typeface="Garamond" panose="02020404030301010803" pitchFamily="18" charset="0"/>
                        <a:ea typeface="+mn-ea"/>
                        <a:cs typeface="Arial" panose="020B0604020202020204" pitchFamily="34" charset="0"/>
                      </a:endParaRPr>
                    </a:p>
                  </a:txBody>
                  <a:tcPr marL="53245" marR="53245" marT="0" marB="0" anchor="ct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solidFill>
                      <a:schemeClr val="accent1"/>
                    </a:solidFill>
                  </a:tcPr>
                </a:tc>
                <a:tc>
                  <a:txBody>
                    <a:bodyPr/>
                    <a:lstStyle/>
                    <a:p>
                      <a:pPr marL="0" lvl="0" algn="ctr" defTabSz="914400" rtl="0" eaLnBrk="1" latinLnBrk="0" hangingPunct="1">
                        <a:spcAft>
                          <a:spcPts val="0"/>
                        </a:spcAft>
                      </a:pPr>
                      <a:r>
                        <a:rPr lang="el-GR" sz="2000" b="1" kern="1200" dirty="0" smtClean="0">
                          <a:solidFill>
                            <a:schemeClr val="bg1"/>
                          </a:solidFill>
                          <a:effectLst/>
                          <a:latin typeface="Garamond" panose="02020404030301010803" pitchFamily="18" charset="0"/>
                          <a:ea typeface="+mn-ea"/>
                          <a:cs typeface="Arial" panose="020B0604020202020204" pitchFamily="34" charset="0"/>
                        </a:rPr>
                        <a:t>Πολιτισμικό πλαίσιο</a:t>
                      </a:r>
                      <a:endParaRPr lang="en-AU" sz="2000" b="1" kern="1200" dirty="0">
                        <a:solidFill>
                          <a:schemeClr val="bg1"/>
                        </a:solidFill>
                        <a:effectLst/>
                        <a:latin typeface="Garamond" panose="02020404030301010803" pitchFamily="18" charset="0"/>
                        <a:ea typeface="+mn-ea"/>
                        <a:cs typeface="Arial" panose="020B0604020202020204" pitchFamily="34" charset="0"/>
                      </a:endParaRPr>
                    </a:p>
                  </a:txBody>
                  <a:tcPr marL="53245" marR="53245" marT="0" marB="0" anchor="ct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solidFill>
                      <a:schemeClr val="accent1"/>
                    </a:solidFill>
                  </a:tcPr>
                </a:tc>
                <a:tc>
                  <a:txBody>
                    <a:bodyPr/>
                    <a:lstStyle/>
                    <a:p>
                      <a:pPr marL="0" lvl="0" algn="ctr" defTabSz="914400" rtl="0" eaLnBrk="1" latinLnBrk="0" hangingPunct="1">
                        <a:spcAft>
                          <a:spcPts val="0"/>
                        </a:spcAft>
                      </a:pPr>
                      <a:r>
                        <a:rPr lang="el-GR" sz="2000" b="1" kern="1200" dirty="0" smtClean="0">
                          <a:solidFill>
                            <a:schemeClr val="bg1"/>
                          </a:solidFill>
                          <a:effectLst/>
                          <a:latin typeface="Garamond" panose="02020404030301010803" pitchFamily="18" charset="0"/>
                          <a:ea typeface="+mn-ea"/>
                          <a:cs typeface="Arial" panose="020B0604020202020204" pitchFamily="34" charset="0"/>
                        </a:rPr>
                        <a:t>Επίσημο πλαίσιο</a:t>
                      </a:r>
                      <a:r>
                        <a:rPr lang="en-AU" sz="2000" b="1" kern="1200" dirty="0" smtClean="0">
                          <a:solidFill>
                            <a:schemeClr val="bg1"/>
                          </a:solidFill>
                          <a:effectLst/>
                          <a:latin typeface="Garamond" panose="02020404030301010803" pitchFamily="18" charset="0"/>
                          <a:ea typeface="+mn-ea"/>
                          <a:cs typeface="Arial" panose="020B0604020202020204" pitchFamily="34" charset="0"/>
                        </a:rPr>
                        <a:t> </a:t>
                      </a:r>
                      <a:endParaRPr lang="en-AU" sz="2000" b="1" kern="1200" dirty="0">
                        <a:solidFill>
                          <a:schemeClr val="bg1"/>
                        </a:solidFill>
                        <a:effectLst/>
                        <a:latin typeface="Garamond" panose="02020404030301010803" pitchFamily="18" charset="0"/>
                        <a:ea typeface="+mn-ea"/>
                        <a:cs typeface="Arial" panose="020B0604020202020204" pitchFamily="34" charset="0"/>
                      </a:endParaRPr>
                    </a:p>
                  </a:txBody>
                  <a:tcPr marL="53245" marR="53245" marT="0" marB="0" anchor="ctr">
                    <a:lnL w="12700" cap="flat" cmpd="sng" algn="ctr">
                      <a:solidFill>
                        <a:srgbClr val="1AAEEA"/>
                      </a:solidFill>
                      <a:prstDash val="solid"/>
                      <a:round/>
                      <a:headEnd type="none" w="med" len="med"/>
                      <a:tailEnd type="none" w="med" len="med"/>
                    </a:lnL>
                    <a:lnR w="12700" cmpd="sng">
                      <a:solidFill>
                        <a:srgbClr val="1AAEEA"/>
                      </a:solidFill>
                      <a:prstDash val="soli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solidFill>
                      <a:schemeClr val="accent1"/>
                    </a:solidFill>
                  </a:tcPr>
                </a:tc>
                <a:extLst>
                  <a:ext uri="{0D108BD9-81ED-4DB2-BD59-A6C34878D82A}">
                    <a16:rowId xmlns:a16="http://schemas.microsoft.com/office/drawing/2014/main" val="3571089520"/>
                  </a:ext>
                </a:extLst>
              </a:tr>
              <a:tr h="339371">
                <a:tc gridSpan="4">
                  <a:txBody>
                    <a:bodyPr/>
                    <a:lstStyle/>
                    <a:p>
                      <a:pPr marL="0" lvl="0" algn="l" defTabSz="914400" rtl="0" eaLnBrk="1" latinLnBrk="0" hangingPunct="1"/>
                      <a:r>
                        <a:rPr lang="el-GR" sz="1700" b="1" kern="1200" dirty="0" smtClean="0">
                          <a:solidFill>
                            <a:schemeClr val="tx1"/>
                          </a:solidFill>
                          <a:effectLst/>
                          <a:latin typeface="Garamond" panose="02020404030301010803" pitchFamily="18" charset="0"/>
                          <a:ea typeface="+mn-ea"/>
                          <a:cs typeface="Arial" panose="020B0604020202020204" pitchFamily="34" charset="0"/>
                        </a:rPr>
                        <a:t>Πώς</a:t>
                      </a:r>
                      <a:r>
                        <a:rPr lang="el-GR" sz="1700" b="1" kern="1200" baseline="0" dirty="0" smtClean="0">
                          <a:solidFill>
                            <a:schemeClr val="tx1"/>
                          </a:solidFill>
                          <a:effectLst/>
                          <a:latin typeface="Garamond" panose="02020404030301010803" pitchFamily="18" charset="0"/>
                          <a:ea typeface="+mn-ea"/>
                          <a:cs typeface="Arial" panose="020B0604020202020204" pitchFamily="34" charset="0"/>
                        </a:rPr>
                        <a:t> η/ο «δημιουργός»:</a:t>
                      </a:r>
                      <a:endParaRPr lang="en-AU" sz="1700" b="1" kern="1200" dirty="0">
                        <a:solidFill>
                          <a:schemeClr val="tx1"/>
                        </a:solidFill>
                        <a:effectLst/>
                        <a:latin typeface="Garamond" panose="02020404030301010803" pitchFamily="18" charset="0"/>
                        <a:ea typeface="+mn-ea"/>
                        <a:cs typeface="Arial" panose="020B0604020202020204" pitchFamily="34"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tcPr>
                </a:tc>
                <a:tc hMerge="1">
                  <a:txBody>
                    <a:bodyPr/>
                    <a:lstStyle/>
                    <a:p>
                      <a:endParaRPr lang="en-AU" dirty="0"/>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tcPr>
                </a:tc>
                <a:tc hMerge="1">
                  <a:txBody>
                    <a:bodyPr/>
                    <a:lstStyle/>
                    <a:p>
                      <a:endParaRPr lang="en-AU" dirty="0"/>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tcPr>
                </a:tc>
                <a:tc hMerge="1">
                  <a:txBody>
                    <a:bodyPr/>
                    <a:lstStyle/>
                    <a:p>
                      <a:endParaRPr lang="en-AU" dirty="0"/>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tcPr>
                </a:tc>
                <a:extLst>
                  <a:ext uri="{0D108BD9-81ED-4DB2-BD59-A6C34878D82A}">
                    <a16:rowId xmlns:a16="http://schemas.microsoft.com/office/drawing/2014/main" val="3732331414"/>
                  </a:ext>
                </a:extLst>
              </a:tr>
              <a:tr h="871448">
                <a:tc>
                  <a:txBody>
                    <a:bodyPr/>
                    <a:lstStyle/>
                    <a:p>
                      <a:pPr marL="171450" lvl="0" indent="-171450" algn="l" defTabSz="914400" rtl="0" eaLnBrk="1" latinLnBrk="0" hangingPunct="1">
                        <a:spcAft>
                          <a:spcPts val="0"/>
                        </a:spcAft>
                        <a:buFont typeface="Arial" panose="020B0604020202020204" pitchFamily="34" charset="0"/>
                        <a:buChar char="•"/>
                      </a:pPr>
                      <a:r>
                        <a:rPr lang="el-GR" sz="1700" kern="1200" dirty="0" smtClean="0">
                          <a:solidFill>
                            <a:schemeClr val="tx1"/>
                          </a:solidFill>
                          <a:effectLst/>
                          <a:latin typeface="Garamond" panose="02020404030301010803" pitchFamily="18" charset="0"/>
                          <a:ea typeface="+mn-ea"/>
                          <a:cs typeface="Arial" panose="020B0604020202020204" pitchFamily="34" charset="0"/>
                        </a:rPr>
                        <a:t>Αμφισβητεί τις ιδέες του παρελθόντος;</a:t>
                      </a:r>
                      <a:endParaRPr lang="en-AU" sz="1700" kern="1200" dirty="0">
                        <a:solidFill>
                          <a:schemeClr val="tx1"/>
                        </a:solidFill>
                        <a:effectLst/>
                        <a:latin typeface="Garamond" panose="02020404030301010803" pitchFamily="18" charset="0"/>
                        <a:ea typeface="+mn-ea"/>
                        <a:cs typeface="Arial" panose="020B0604020202020204" pitchFamily="34" charset="0"/>
                      </a:endParaRPr>
                    </a:p>
                  </a:txBody>
                  <a:tcPr marL="68580" marR="68580" marT="0" marB="0">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solidFill>
                      <a:srgbClr val="FEEB6A"/>
                    </a:solidFill>
                  </a:tcPr>
                </a:tc>
                <a:tc>
                  <a:txBody>
                    <a:bodyPr/>
                    <a:lstStyle/>
                    <a:p>
                      <a:pPr marL="171450" lvl="0" indent="-171450">
                        <a:buFont typeface="Arial" panose="020B0604020202020204" pitchFamily="34" charset="0"/>
                        <a:buChar char="•"/>
                      </a:pPr>
                      <a:r>
                        <a:rPr lang="el-GR" sz="1700" kern="1200" dirty="0" smtClean="0">
                          <a:solidFill>
                            <a:schemeClr val="tx1"/>
                          </a:solidFill>
                          <a:effectLst/>
                          <a:latin typeface="Garamond" panose="02020404030301010803" pitchFamily="18" charset="0"/>
                          <a:ea typeface="+mn-ea"/>
                          <a:cs typeface="Arial" panose="020B0604020202020204" pitchFamily="34" charset="0"/>
                        </a:rPr>
                        <a:t>Επικοινωνεί</a:t>
                      </a:r>
                      <a:r>
                        <a:rPr lang="el-GR" sz="1700" kern="1200" baseline="0" dirty="0" smtClean="0">
                          <a:solidFill>
                            <a:schemeClr val="tx1"/>
                          </a:solidFill>
                          <a:effectLst/>
                          <a:latin typeface="Garamond" panose="02020404030301010803" pitchFamily="18" charset="0"/>
                          <a:ea typeface="+mn-ea"/>
                          <a:cs typeface="Arial" panose="020B0604020202020204" pitchFamily="34" charset="0"/>
                        </a:rPr>
                        <a:t> τις επιρροές στη ζωή και τις εμπειρίες τους;</a:t>
                      </a:r>
                      <a:endParaRPr lang="en-AU" sz="1700" kern="1200" dirty="0" smtClean="0">
                        <a:solidFill>
                          <a:schemeClr val="tx1"/>
                        </a:solidFill>
                        <a:effectLst/>
                        <a:latin typeface="Garamond" panose="02020404030301010803" pitchFamily="18" charset="0"/>
                        <a:ea typeface="+mn-ea"/>
                        <a:cs typeface="Arial" panose="020B0604020202020204" pitchFamily="34" charset="0"/>
                      </a:endParaRPr>
                    </a:p>
                  </a:txBody>
                  <a:tcPr marL="68580" marR="68580" marT="0" marB="0">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solidFill>
                      <a:srgbClr val="FEEB6A"/>
                    </a:solidFill>
                  </a:tcPr>
                </a:tc>
                <a:tc>
                  <a:txBody>
                    <a:bodyPr/>
                    <a:lstStyle/>
                    <a:p>
                      <a:pPr marL="171450" lvl="0" indent="-171450">
                        <a:buFont typeface="Arial" panose="020B0604020202020204" pitchFamily="34" charset="0"/>
                        <a:buChar char="•"/>
                      </a:pPr>
                      <a:r>
                        <a:rPr lang="el-GR" sz="1700" kern="1200" dirty="0" smtClean="0">
                          <a:solidFill>
                            <a:schemeClr val="tx1"/>
                          </a:solidFill>
                          <a:effectLst/>
                          <a:latin typeface="Garamond" panose="02020404030301010803" pitchFamily="18" charset="0"/>
                          <a:ea typeface="+mn-ea"/>
                          <a:cs typeface="Arial" panose="020B0604020202020204" pitchFamily="34" charset="0"/>
                        </a:rPr>
                        <a:t>Διερευνά πολιτισμικές</a:t>
                      </a:r>
                      <a:r>
                        <a:rPr lang="el-GR" sz="1700" kern="1200" baseline="0" dirty="0" smtClean="0">
                          <a:solidFill>
                            <a:schemeClr val="tx1"/>
                          </a:solidFill>
                          <a:effectLst/>
                          <a:latin typeface="Garamond" panose="02020404030301010803" pitchFamily="18" charset="0"/>
                          <a:ea typeface="+mn-ea"/>
                          <a:cs typeface="Arial" panose="020B0604020202020204" pitchFamily="34" charset="0"/>
                        </a:rPr>
                        <a:t> παραδόσεις;</a:t>
                      </a:r>
                      <a:endParaRPr lang="en-AU" sz="1700" kern="1200" dirty="0" smtClean="0">
                        <a:solidFill>
                          <a:schemeClr val="tx1"/>
                        </a:solidFill>
                        <a:effectLst/>
                        <a:latin typeface="Garamond" panose="02020404030301010803" pitchFamily="18" charset="0"/>
                        <a:ea typeface="+mn-ea"/>
                        <a:cs typeface="Arial" panose="020B0604020202020204" pitchFamily="34" charset="0"/>
                      </a:endParaRPr>
                    </a:p>
                  </a:txBody>
                  <a:tcPr marL="68580" marR="68580" marT="0" marB="0">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solidFill>
                      <a:srgbClr val="FEEB6A"/>
                    </a:solidFill>
                  </a:tcPr>
                </a:tc>
                <a:tc>
                  <a:txBody>
                    <a:bodyPr/>
                    <a:lstStyle/>
                    <a:p>
                      <a:pPr marL="171450" lvl="0" indent="-171450">
                        <a:buFont typeface="Arial" panose="020B0604020202020204" pitchFamily="34" charset="0"/>
                        <a:buChar char="•"/>
                      </a:pPr>
                      <a:r>
                        <a:rPr lang="el-GR" sz="1700" kern="1200" dirty="0" smtClean="0">
                          <a:solidFill>
                            <a:schemeClr val="tx1"/>
                          </a:solidFill>
                          <a:effectLst/>
                          <a:latin typeface="Garamond" panose="02020404030301010803" pitchFamily="18" charset="0"/>
                          <a:ea typeface="+mn-ea"/>
                          <a:cs typeface="Arial" panose="020B0604020202020204" pitchFamily="34" charset="0"/>
                        </a:rPr>
                        <a:t>χρησιμοποιεί συγκεκριμένα στοιχεία τέχνης και αρχές για την επικοινωνία του νοήματος;</a:t>
                      </a:r>
                      <a:endParaRPr lang="en-AU" sz="1700" kern="1200" dirty="0" smtClean="0">
                        <a:solidFill>
                          <a:schemeClr val="tx1"/>
                        </a:solidFill>
                        <a:effectLst/>
                        <a:latin typeface="Garamond" panose="02020404030301010803" pitchFamily="18" charset="0"/>
                        <a:ea typeface="+mn-ea"/>
                        <a:cs typeface="Arial" panose="020B0604020202020204" pitchFamily="34" charset="0"/>
                      </a:endParaRPr>
                    </a:p>
                  </a:txBody>
                  <a:tcPr marL="68580" marR="68580" marT="0" marB="0">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solidFill>
                      <a:srgbClr val="FEEB6A"/>
                    </a:solidFill>
                  </a:tcPr>
                </a:tc>
                <a:extLst>
                  <a:ext uri="{0D108BD9-81ED-4DB2-BD59-A6C34878D82A}">
                    <a16:rowId xmlns:a16="http://schemas.microsoft.com/office/drawing/2014/main" val="1188363264"/>
                  </a:ext>
                </a:extLst>
              </a:tr>
              <a:tr h="265595">
                <a:tc>
                  <a:txBody>
                    <a:bodyPr/>
                    <a:lstStyle/>
                    <a:p>
                      <a:endParaRPr lang="en-AU" sz="1200" dirty="0">
                        <a:latin typeface="Garamond" panose="02020404030301010803" pitchFamily="18" charset="0"/>
                        <a:cs typeface="Arial" panose="020B0604020202020204" pitchFamily="34"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tcPr>
                </a:tc>
                <a:tc>
                  <a:txBody>
                    <a:bodyPr/>
                    <a:lstStyle/>
                    <a:p>
                      <a:endParaRPr lang="en-AU" sz="1200" dirty="0">
                        <a:latin typeface="Garamond" panose="02020404030301010803" pitchFamily="18" charset="0"/>
                        <a:cs typeface="Arial" panose="020B0604020202020204" pitchFamily="34"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tcPr>
                </a:tc>
                <a:tc>
                  <a:txBody>
                    <a:bodyPr/>
                    <a:lstStyle/>
                    <a:p>
                      <a:endParaRPr lang="en-AU" sz="1200" dirty="0">
                        <a:latin typeface="Garamond" panose="02020404030301010803" pitchFamily="18" charset="0"/>
                        <a:cs typeface="Arial" panose="020B0604020202020204" pitchFamily="34"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tcPr>
                </a:tc>
                <a:tc>
                  <a:txBody>
                    <a:bodyPr/>
                    <a:lstStyle/>
                    <a:p>
                      <a:endParaRPr lang="en-AU" sz="1200" dirty="0">
                        <a:latin typeface="Garamond" panose="02020404030301010803" pitchFamily="18" charset="0"/>
                        <a:cs typeface="Arial" panose="020B0604020202020204" pitchFamily="34"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tcPr>
                </a:tc>
                <a:extLst>
                  <a:ext uri="{0D108BD9-81ED-4DB2-BD59-A6C34878D82A}">
                    <a16:rowId xmlns:a16="http://schemas.microsoft.com/office/drawing/2014/main" val="2116571902"/>
                  </a:ext>
                </a:extLst>
              </a:tr>
              <a:tr h="1003359">
                <a:tc>
                  <a:txBody>
                    <a:bodyPr/>
                    <a:lstStyle/>
                    <a:p>
                      <a:pPr marL="171450" lvl="0" indent="-171450">
                        <a:buFont typeface="Arial" panose="020B0604020202020204" pitchFamily="34" charset="0"/>
                        <a:buChar char="•"/>
                      </a:pPr>
                      <a:r>
                        <a:rPr lang="el-GR" sz="1700" kern="1200" dirty="0" smtClean="0">
                          <a:solidFill>
                            <a:schemeClr val="tx1"/>
                          </a:solidFill>
                          <a:effectLst/>
                          <a:latin typeface="Garamond" panose="02020404030301010803" pitchFamily="18" charset="0"/>
                          <a:ea typeface="+mn-ea"/>
                          <a:cs typeface="Arial" panose="020B0604020202020204" pitchFamily="34" charset="0"/>
                        </a:rPr>
                        <a:t>Χρησιμοποιεί</a:t>
                      </a:r>
                      <a:r>
                        <a:rPr lang="el-GR" sz="1700" kern="1200" baseline="0" dirty="0" smtClean="0">
                          <a:solidFill>
                            <a:schemeClr val="tx1"/>
                          </a:solidFill>
                          <a:effectLst/>
                          <a:latin typeface="Garamond" panose="02020404030301010803" pitchFamily="18" charset="0"/>
                          <a:ea typeface="+mn-ea"/>
                          <a:cs typeface="Arial" panose="020B0604020202020204" pitchFamily="34" charset="0"/>
                        </a:rPr>
                        <a:t> υλικά</a:t>
                      </a:r>
                      <a:r>
                        <a:rPr lang="en-AU" sz="1700" kern="1200" dirty="0" smtClean="0">
                          <a:solidFill>
                            <a:schemeClr val="tx1"/>
                          </a:solidFill>
                          <a:effectLst/>
                          <a:latin typeface="Garamond" panose="02020404030301010803" pitchFamily="18" charset="0"/>
                          <a:ea typeface="+mn-ea"/>
                          <a:cs typeface="Arial" panose="020B0604020202020204" pitchFamily="34" charset="0"/>
                        </a:rPr>
                        <a:t>, </a:t>
                      </a:r>
                      <a:r>
                        <a:rPr lang="el-GR" sz="1700" kern="1200" dirty="0" smtClean="0">
                          <a:solidFill>
                            <a:schemeClr val="tx1"/>
                          </a:solidFill>
                          <a:effectLst/>
                          <a:latin typeface="Garamond" panose="02020404030301010803" pitchFamily="18" charset="0"/>
                          <a:ea typeface="+mn-ea"/>
                          <a:cs typeface="Arial" panose="020B0604020202020204" pitchFamily="34" charset="0"/>
                        </a:rPr>
                        <a:t>τεχνολογίες ή προσεγγίσεις</a:t>
                      </a:r>
                      <a:r>
                        <a:rPr lang="el-GR" sz="1700" kern="1200" baseline="0" dirty="0" smtClean="0">
                          <a:solidFill>
                            <a:schemeClr val="tx1"/>
                          </a:solidFill>
                          <a:effectLst/>
                          <a:latin typeface="Garamond" panose="02020404030301010803" pitchFamily="18" charset="0"/>
                          <a:ea typeface="+mn-ea"/>
                          <a:cs typeface="Arial" panose="020B0604020202020204" pitchFamily="34" charset="0"/>
                        </a:rPr>
                        <a:t> για να επηρεάσει την εμπειρία του κοινού;</a:t>
                      </a:r>
                      <a:endParaRPr lang="en-AU" sz="1700" kern="1200" dirty="0" smtClean="0">
                        <a:solidFill>
                          <a:schemeClr val="tx1"/>
                        </a:solidFill>
                        <a:effectLst/>
                        <a:latin typeface="Garamond" panose="02020404030301010803" pitchFamily="18" charset="0"/>
                        <a:ea typeface="+mn-ea"/>
                        <a:cs typeface="Arial" panose="020B0604020202020204" pitchFamily="34" charset="0"/>
                      </a:endParaRPr>
                    </a:p>
                  </a:txBody>
                  <a:tcPr marL="68580" marR="68580" marT="0" marB="0">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solidFill>
                      <a:srgbClr val="FEEB6A"/>
                    </a:solidFill>
                  </a:tcPr>
                </a:tc>
                <a:tc>
                  <a:txBody>
                    <a:bodyPr/>
                    <a:lstStyle/>
                    <a:p>
                      <a:pPr marL="24320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700" kern="1200" dirty="0" smtClean="0">
                          <a:solidFill>
                            <a:schemeClr val="tx1"/>
                          </a:solidFill>
                          <a:effectLst/>
                          <a:latin typeface="Garamond" panose="02020404030301010803" pitchFamily="18" charset="0"/>
                          <a:ea typeface="+mn-ea"/>
                          <a:cs typeface="Arial" panose="020B0604020202020204" pitchFamily="34" charset="0"/>
                        </a:rPr>
                        <a:t>Δημιουργεί ιδέες από τη δική του/της εμπειρία, φαντασία ή αναμνήσεις;</a:t>
                      </a:r>
                      <a:r>
                        <a:rPr lang="en-AU" sz="1700" kern="1200" dirty="0" smtClean="0">
                          <a:solidFill>
                            <a:schemeClr val="tx1"/>
                          </a:solidFill>
                          <a:effectLst/>
                          <a:latin typeface="Garamond" panose="02020404030301010803" pitchFamily="18" charset="0"/>
                          <a:ea typeface="+mn-ea"/>
                          <a:cs typeface="Arial" panose="020B0604020202020204" pitchFamily="34" charset="0"/>
                        </a:rPr>
                        <a:t> </a:t>
                      </a:r>
                    </a:p>
                  </a:txBody>
                  <a:tcPr marL="68580" marR="68580" marT="0" marB="0">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solidFill>
                      <a:srgbClr val="FEEB6A"/>
                    </a:solidFill>
                  </a:tcPr>
                </a:tc>
                <a:tc>
                  <a:txBody>
                    <a:bodyPr/>
                    <a:lstStyle/>
                    <a:p>
                      <a:pPr marL="24320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700" kern="1200" dirty="0" smtClean="0">
                          <a:solidFill>
                            <a:schemeClr val="tx1"/>
                          </a:solidFill>
                          <a:effectLst/>
                          <a:latin typeface="Garamond" panose="02020404030301010803" pitchFamily="18" charset="0"/>
                          <a:ea typeface="+mn-ea"/>
                          <a:cs typeface="Arial" panose="020B0604020202020204" pitchFamily="34" charset="0"/>
                        </a:rPr>
                        <a:t>αντικατοπτρίζει τα ενδιαφέροντα της κοινότητας μέσω του κοινωνικού σχολιασμού;</a:t>
                      </a:r>
                      <a:endParaRPr lang="en-AU" sz="1700" kern="1200" dirty="0" smtClean="0">
                        <a:solidFill>
                          <a:schemeClr val="tx1"/>
                        </a:solidFill>
                        <a:effectLst/>
                        <a:latin typeface="Garamond" panose="02020404030301010803" pitchFamily="18" charset="0"/>
                        <a:ea typeface="+mn-ea"/>
                        <a:cs typeface="Arial" panose="020B0604020202020204" pitchFamily="34" charset="0"/>
                      </a:endParaRPr>
                    </a:p>
                  </a:txBody>
                  <a:tcPr marL="68580" marR="68580" marT="0" marB="0">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solidFill>
                      <a:srgbClr val="FEEB6A"/>
                    </a:solidFill>
                  </a:tcPr>
                </a:tc>
                <a:tc>
                  <a:txBody>
                    <a:bodyPr/>
                    <a:lstStyle/>
                    <a:p>
                      <a:pPr marL="24320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700" kern="1200" dirty="0" smtClean="0">
                          <a:solidFill>
                            <a:schemeClr val="tx1"/>
                          </a:solidFill>
                          <a:effectLst/>
                          <a:latin typeface="Garamond" panose="02020404030301010803" pitchFamily="18" charset="0"/>
                          <a:ea typeface="+mn-ea"/>
                          <a:cs typeface="Arial" panose="020B0604020202020204" pitchFamily="34" charset="0"/>
                        </a:rPr>
                        <a:t>επικοινωνεί τις προθέσεις χρησιμοποιώντας σύμβολα, μοτίβα ή σημάδια;</a:t>
                      </a:r>
                      <a:endParaRPr lang="en-AU" sz="1700" kern="1200" dirty="0" smtClean="0">
                        <a:solidFill>
                          <a:schemeClr val="tx1"/>
                        </a:solidFill>
                        <a:effectLst/>
                        <a:latin typeface="Garamond" panose="02020404030301010803" pitchFamily="18" charset="0"/>
                        <a:ea typeface="+mn-ea"/>
                        <a:cs typeface="Arial" panose="020B0604020202020204" pitchFamily="34" charset="0"/>
                      </a:endParaRPr>
                    </a:p>
                  </a:txBody>
                  <a:tcPr marL="68580" marR="68580" marT="0" marB="0">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solidFill>
                      <a:srgbClr val="FEEB6A"/>
                    </a:solidFill>
                  </a:tcPr>
                </a:tc>
                <a:extLst>
                  <a:ext uri="{0D108BD9-81ED-4DB2-BD59-A6C34878D82A}">
                    <a16:rowId xmlns:a16="http://schemas.microsoft.com/office/drawing/2014/main" val="140927367"/>
                  </a:ext>
                </a:extLst>
              </a:tr>
              <a:tr h="265595">
                <a:tc>
                  <a:txBody>
                    <a:bodyPr/>
                    <a:lstStyle/>
                    <a:p>
                      <a:endParaRPr lang="en-AU" sz="1200" dirty="0">
                        <a:latin typeface="Garamond" panose="02020404030301010803" pitchFamily="18"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tcPr>
                </a:tc>
                <a:tc>
                  <a:txBody>
                    <a:bodyPr/>
                    <a:lstStyle/>
                    <a:p>
                      <a:endParaRPr lang="en-AU" sz="1200" dirty="0">
                        <a:latin typeface="Garamond" panose="02020404030301010803" pitchFamily="18"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tcPr>
                </a:tc>
                <a:tc>
                  <a:txBody>
                    <a:bodyPr/>
                    <a:lstStyle/>
                    <a:p>
                      <a:endParaRPr lang="en-AU" sz="1200" dirty="0">
                        <a:latin typeface="Garamond" panose="02020404030301010803" pitchFamily="18"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tcPr>
                </a:tc>
                <a:tc>
                  <a:txBody>
                    <a:bodyPr/>
                    <a:lstStyle/>
                    <a:p>
                      <a:endParaRPr lang="en-AU" sz="1200" dirty="0">
                        <a:latin typeface="Garamond" panose="02020404030301010803" pitchFamily="18"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tcPr>
                </a:tc>
                <a:extLst>
                  <a:ext uri="{0D108BD9-81ED-4DB2-BD59-A6C34878D82A}">
                    <a16:rowId xmlns:a16="http://schemas.microsoft.com/office/drawing/2014/main" val="191754954"/>
                  </a:ext>
                </a:extLst>
              </a:tr>
              <a:tr h="1091890">
                <a:tc>
                  <a:txBody>
                    <a:bodyPr/>
                    <a:lstStyle/>
                    <a:p>
                      <a:pPr marL="171450" lvl="0" indent="-171450">
                        <a:buFont typeface="Arial" panose="020B0604020202020204" pitchFamily="34" charset="0"/>
                        <a:buChar char="•"/>
                      </a:pPr>
                      <a:r>
                        <a:rPr lang="el-GR" sz="1700" kern="1200" dirty="0" smtClean="0">
                          <a:solidFill>
                            <a:schemeClr val="tx1"/>
                          </a:solidFill>
                          <a:effectLst/>
                          <a:latin typeface="Garamond" panose="02020404030301010803" pitchFamily="18" charset="0"/>
                          <a:ea typeface="+mn-ea"/>
                          <a:cs typeface="Arial" panose="020B0604020202020204" pitchFamily="34" charset="0"/>
                        </a:rPr>
                        <a:t>Χρησιμοποιεί εικόνες ή/και τεχνικές προβολής για να αμφισβητήσει τις αισθητικές παραδόσεις;</a:t>
                      </a:r>
                      <a:endParaRPr lang="en-AU" sz="1700" kern="1200" dirty="0" smtClean="0">
                        <a:solidFill>
                          <a:schemeClr val="tx1"/>
                        </a:solidFill>
                        <a:effectLst/>
                        <a:latin typeface="Garamond" panose="02020404030301010803" pitchFamily="18" charset="0"/>
                        <a:ea typeface="+mn-ea"/>
                        <a:cs typeface="Arial" panose="020B0604020202020204" pitchFamily="34"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solidFill>
                      <a:srgbClr val="FEEB6A"/>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700" kern="1200" dirty="0" smtClean="0">
                          <a:solidFill>
                            <a:schemeClr val="tx1"/>
                          </a:solidFill>
                          <a:effectLst/>
                          <a:latin typeface="Garamond" panose="02020404030301010803" pitchFamily="18" charset="0"/>
                          <a:ea typeface="+mn-ea"/>
                          <a:cs typeface="Arial" panose="020B0604020202020204" pitchFamily="34" charset="0"/>
                        </a:rPr>
                        <a:t>Δημιουργεί</a:t>
                      </a:r>
                      <a:r>
                        <a:rPr lang="el-GR" sz="1700" kern="1200" baseline="0" dirty="0" smtClean="0">
                          <a:solidFill>
                            <a:schemeClr val="tx1"/>
                          </a:solidFill>
                          <a:effectLst/>
                          <a:latin typeface="Garamond" panose="02020404030301010803" pitchFamily="18" charset="0"/>
                          <a:ea typeface="+mn-ea"/>
                          <a:cs typeface="Arial" panose="020B0604020202020204" pitchFamily="34" charset="0"/>
                        </a:rPr>
                        <a:t> </a:t>
                      </a:r>
                      <a:r>
                        <a:rPr lang="el-GR" sz="1700" kern="1200" dirty="0" smtClean="0">
                          <a:solidFill>
                            <a:schemeClr val="tx1"/>
                          </a:solidFill>
                          <a:effectLst/>
                          <a:latin typeface="Garamond" panose="02020404030301010803" pitchFamily="18" charset="0"/>
                          <a:ea typeface="+mn-ea"/>
                          <a:cs typeface="Arial" panose="020B0604020202020204" pitchFamily="34" charset="0"/>
                        </a:rPr>
                        <a:t>αισθητηριακές εμπειρίες για να</a:t>
                      </a:r>
                      <a:r>
                        <a:rPr lang="el-GR" sz="1700" kern="1200" baseline="0" dirty="0" smtClean="0">
                          <a:solidFill>
                            <a:schemeClr val="tx1"/>
                          </a:solidFill>
                          <a:effectLst/>
                          <a:latin typeface="Garamond" panose="02020404030301010803" pitchFamily="18" charset="0"/>
                          <a:ea typeface="+mn-ea"/>
                          <a:cs typeface="Arial" panose="020B0604020202020204" pitchFamily="34" charset="0"/>
                        </a:rPr>
                        <a:t> προκαλέσει τις</a:t>
                      </a:r>
                      <a:r>
                        <a:rPr lang="el-GR" sz="1700" kern="1200" dirty="0" smtClean="0">
                          <a:solidFill>
                            <a:schemeClr val="tx1"/>
                          </a:solidFill>
                          <a:effectLst/>
                          <a:latin typeface="Garamond" panose="02020404030301010803" pitchFamily="18" charset="0"/>
                          <a:ea typeface="+mn-ea"/>
                          <a:cs typeface="Arial" panose="020B0604020202020204" pitchFamily="34" charset="0"/>
                        </a:rPr>
                        <a:t> συναισθηματικές αντιδράσεις</a:t>
                      </a:r>
                      <a:r>
                        <a:rPr lang="el-GR" sz="1700" kern="1200" baseline="0" dirty="0" smtClean="0">
                          <a:solidFill>
                            <a:schemeClr val="tx1"/>
                          </a:solidFill>
                          <a:effectLst/>
                          <a:latin typeface="Garamond" panose="02020404030301010803" pitchFamily="18" charset="0"/>
                          <a:ea typeface="+mn-ea"/>
                          <a:cs typeface="Arial" panose="020B0604020202020204" pitchFamily="34" charset="0"/>
                        </a:rPr>
                        <a:t> των θεατών;</a:t>
                      </a:r>
                      <a:endParaRPr lang="el-GR" sz="1700" kern="1200" dirty="0" smtClean="0">
                        <a:solidFill>
                          <a:schemeClr val="tx1"/>
                        </a:solidFill>
                        <a:effectLst/>
                        <a:latin typeface="Garamond" panose="02020404030301010803" pitchFamily="18" charset="0"/>
                        <a:ea typeface="+mn-ea"/>
                        <a:cs typeface="Arial" panose="020B0604020202020204" pitchFamily="34"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solidFill>
                      <a:srgbClr val="FEEB6A"/>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700" kern="1200" dirty="0" smtClean="0">
                          <a:solidFill>
                            <a:schemeClr val="tx1"/>
                          </a:solidFill>
                          <a:effectLst/>
                          <a:latin typeface="Garamond" panose="02020404030301010803" pitchFamily="18" charset="0"/>
                          <a:ea typeface="+mn-ea"/>
                          <a:cs typeface="Arial" panose="020B0604020202020204" pitchFamily="34" charset="0"/>
                        </a:rPr>
                        <a:t>ανταποκρίνεται στις πολιτιστικές επιρροές;</a:t>
                      </a:r>
                      <a:endParaRPr lang="en-AU" sz="1700" kern="1200" dirty="0" smtClean="0">
                        <a:solidFill>
                          <a:schemeClr val="tx1"/>
                        </a:solidFill>
                        <a:effectLst/>
                        <a:latin typeface="Garamond" panose="02020404030301010803" pitchFamily="18" charset="0"/>
                        <a:ea typeface="+mn-ea"/>
                        <a:cs typeface="Arial" panose="020B0604020202020204" pitchFamily="34"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solidFill>
                      <a:srgbClr val="FEEB6A"/>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700" kern="1200" dirty="0" smtClean="0">
                          <a:solidFill>
                            <a:schemeClr val="tx1"/>
                          </a:solidFill>
                          <a:effectLst/>
                          <a:latin typeface="Garamond" panose="02020404030301010803" pitchFamily="18" charset="0"/>
                          <a:ea typeface="+mn-ea"/>
                          <a:cs typeface="Arial" panose="020B0604020202020204" pitchFamily="34" charset="0"/>
                        </a:rPr>
                        <a:t>ενισχύει την ερμηνεία του έργου τέχνης μέσω διαδικασιών, υλικών και μέσων;</a:t>
                      </a:r>
                      <a:endParaRPr lang="en-AU" sz="1700" kern="1200" dirty="0" smtClean="0">
                        <a:solidFill>
                          <a:schemeClr val="tx1"/>
                        </a:solidFill>
                        <a:effectLst/>
                        <a:latin typeface="Garamond" panose="02020404030301010803" pitchFamily="18" charset="0"/>
                        <a:ea typeface="+mn-ea"/>
                        <a:cs typeface="Arial" panose="020B0604020202020204" pitchFamily="34"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solidFill>
                      <a:srgbClr val="FEEB6A"/>
                    </a:solidFill>
                  </a:tcPr>
                </a:tc>
                <a:extLst>
                  <a:ext uri="{0D108BD9-81ED-4DB2-BD59-A6C34878D82A}">
                    <a16:rowId xmlns:a16="http://schemas.microsoft.com/office/drawing/2014/main" val="822998866"/>
                  </a:ext>
                </a:extLst>
              </a:tr>
              <a:tr h="265595">
                <a:tc>
                  <a:txBody>
                    <a:bodyPr/>
                    <a:lstStyle/>
                    <a:p>
                      <a:endParaRPr lang="en-AU" sz="1200" dirty="0">
                        <a:latin typeface="Garamond" panose="02020404030301010803" pitchFamily="18"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tcPr>
                </a:tc>
                <a:tc>
                  <a:txBody>
                    <a:bodyPr/>
                    <a:lstStyle/>
                    <a:p>
                      <a:endParaRPr lang="en-AU" sz="1200" dirty="0">
                        <a:latin typeface="Garamond" panose="02020404030301010803" pitchFamily="18"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tcPr>
                </a:tc>
                <a:tc>
                  <a:txBody>
                    <a:bodyPr/>
                    <a:lstStyle/>
                    <a:p>
                      <a:endParaRPr lang="en-AU" sz="1200" dirty="0">
                        <a:latin typeface="Garamond" panose="02020404030301010803" pitchFamily="18"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tcPr>
                </a:tc>
                <a:tc>
                  <a:txBody>
                    <a:bodyPr/>
                    <a:lstStyle/>
                    <a:p>
                      <a:endParaRPr lang="en-AU" sz="1200" dirty="0">
                        <a:latin typeface="Garamond" panose="02020404030301010803" pitchFamily="18"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tcPr>
                </a:tc>
                <a:extLst>
                  <a:ext uri="{0D108BD9-81ED-4DB2-BD59-A6C34878D82A}">
                    <a16:rowId xmlns:a16="http://schemas.microsoft.com/office/drawing/2014/main" val="1200765741"/>
                  </a:ext>
                </a:extLst>
              </a:tr>
              <a:tr h="109189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700" kern="1200" dirty="0" smtClean="0">
                          <a:solidFill>
                            <a:schemeClr val="tx1"/>
                          </a:solidFill>
                          <a:effectLst/>
                          <a:latin typeface="Garamond" panose="02020404030301010803" pitchFamily="18" charset="0"/>
                          <a:ea typeface="+mn-ea"/>
                          <a:cs typeface="Arial" panose="020B0604020202020204" pitchFamily="34" charset="0"/>
                        </a:rPr>
                        <a:t>Προκαλεί συζήτηση για ζητήματα και ανησυχίες του 21ου αιώνα;</a:t>
                      </a:r>
                      <a:endParaRPr lang="en-AU" sz="1700" kern="1200" dirty="0" smtClean="0">
                        <a:solidFill>
                          <a:schemeClr val="tx1"/>
                        </a:solidFill>
                        <a:effectLst/>
                        <a:latin typeface="Garamond" panose="02020404030301010803" pitchFamily="18" charset="0"/>
                        <a:ea typeface="+mn-ea"/>
                        <a:cs typeface="Arial" panose="020B0604020202020204" pitchFamily="34"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solidFill>
                      <a:srgbClr val="FEEB6A"/>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700" kern="1200" dirty="0" smtClean="0">
                          <a:solidFill>
                            <a:schemeClr val="tx1"/>
                          </a:solidFill>
                          <a:effectLst/>
                          <a:latin typeface="Garamond" panose="02020404030301010803" pitchFamily="18" charset="0"/>
                          <a:ea typeface="+mn-ea"/>
                          <a:cs typeface="Arial" panose="020B0604020202020204" pitchFamily="34" charset="0"/>
                        </a:rPr>
                        <a:t>Συνδέεται με τις εμπειρίες ή/και τις προσδοκίες των θεατών για να δημιουργήσει νόημα;</a:t>
                      </a:r>
                      <a:endParaRPr lang="en-AU" sz="1700" kern="1200" dirty="0" smtClean="0">
                        <a:solidFill>
                          <a:schemeClr val="tx1"/>
                        </a:solidFill>
                        <a:effectLst/>
                        <a:latin typeface="Garamond" panose="02020404030301010803" pitchFamily="18" charset="0"/>
                        <a:ea typeface="+mn-ea"/>
                        <a:cs typeface="Arial" panose="020B0604020202020204" pitchFamily="34"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solidFill>
                      <a:srgbClr val="FEEB6A"/>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700" kern="1200" dirty="0" smtClean="0">
                          <a:solidFill>
                            <a:schemeClr val="tx1"/>
                          </a:solidFill>
                          <a:effectLst/>
                          <a:latin typeface="Garamond" panose="02020404030301010803" pitchFamily="18" charset="0"/>
                          <a:ea typeface="+mn-ea"/>
                          <a:cs typeface="Arial" panose="020B0604020202020204" pitchFamily="34" charset="0"/>
                        </a:rPr>
                        <a:t>ανταποκρίνεται στις επιρροές των κινημάτων τέχνης, του στυλ και της προέλευσης του χρόνου και του τόπου;</a:t>
                      </a:r>
                      <a:endParaRPr lang="en-AU" sz="1700" kern="1200" dirty="0" smtClean="0">
                        <a:solidFill>
                          <a:schemeClr val="tx1"/>
                        </a:solidFill>
                        <a:effectLst/>
                        <a:latin typeface="Garamond" panose="02020404030301010803" pitchFamily="18" charset="0"/>
                        <a:ea typeface="+mn-ea"/>
                        <a:cs typeface="Arial" panose="020B0604020202020204" pitchFamily="34"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solidFill>
                      <a:srgbClr val="FEEB6A"/>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700" kern="1200" dirty="0" smtClean="0">
                          <a:solidFill>
                            <a:schemeClr val="tx1"/>
                          </a:solidFill>
                          <a:effectLst/>
                          <a:latin typeface="Garamond" panose="02020404030301010803" pitchFamily="18" charset="0"/>
                          <a:ea typeface="+mn-ea"/>
                          <a:cs typeface="Arial" panose="020B0604020202020204" pitchFamily="34" charset="0"/>
                        </a:rPr>
                        <a:t>μοιράζεται χαρακτηριστικά με κινήματα τέχνης, χρονικές</a:t>
                      </a:r>
                      <a:r>
                        <a:rPr lang="el-GR" sz="1700" kern="1200" baseline="0" dirty="0" smtClean="0">
                          <a:solidFill>
                            <a:schemeClr val="tx1"/>
                          </a:solidFill>
                          <a:effectLst/>
                          <a:latin typeface="Garamond" panose="02020404030301010803" pitchFamily="18" charset="0"/>
                          <a:ea typeface="+mn-ea"/>
                          <a:cs typeface="Arial" panose="020B0604020202020204" pitchFamily="34" charset="0"/>
                        </a:rPr>
                        <a:t> περιόδους</a:t>
                      </a:r>
                      <a:r>
                        <a:rPr lang="el-GR" sz="1700" kern="1200" dirty="0" smtClean="0">
                          <a:solidFill>
                            <a:schemeClr val="tx1"/>
                          </a:solidFill>
                          <a:effectLst/>
                          <a:latin typeface="Garamond" panose="02020404030301010803" pitchFamily="18" charset="0"/>
                          <a:ea typeface="+mn-ea"/>
                          <a:cs typeface="Arial" panose="020B0604020202020204" pitchFamily="34" charset="0"/>
                        </a:rPr>
                        <a:t>, μέρη ή εκδηλώσεις;</a:t>
                      </a:r>
                      <a:endParaRPr lang="en-AU" sz="1700" kern="1200" dirty="0" smtClean="0">
                        <a:solidFill>
                          <a:schemeClr val="tx1"/>
                        </a:solidFill>
                        <a:effectLst/>
                        <a:latin typeface="Garamond" panose="02020404030301010803" pitchFamily="18" charset="0"/>
                        <a:ea typeface="+mn-ea"/>
                        <a:cs typeface="Arial" panose="020B0604020202020204" pitchFamily="34" charset="0"/>
                      </a:endParaRPr>
                    </a:p>
                  </a:txBody>
                  <a:tcPr>
                    <a:lnL w="12700" cap="flat" cmpd="sng" algn="ctr">
                      <a:solidFill>
                        <a:srgbClr val="1AAEEA"/>
                      </a:solidFill>
                      <a:prstDash val="solid"/>
                      <a:round/>
                      <a:headEnd type="none" w="med" len="med"/>
                      <a:tailEnd type="none" w="med" len="med"/>
                    </a:lnL>
                    <a:lnR w="12700" cap="flat" cmpd="sng" algn="ctr">
                      <a:solidFill>
                        <a:srgbClr val="1AAEEA"/>
                      </a:solidFill>
                      <a:prstDash val="solid"/>
                      <a:round/>
                      <a:headEnd type="none" w="med" len="med"/>
                      <a:tailEnd type="none" w="med" len="med"/>
                    </a:lnR>
                    <a:lnT w="12700" cap="flat" cmpd="sng" algn="ctr">
                      <a:solidFill>
                        <a:srgbClr val="1AAEEA"/>
                      </a:solidFill>
                      <a:prstDash val="solid"/>
                      <a:round/>
                      <a:headEnd type="none" w="med" len="med"/>
                      <a:tailEnd type="none" w="med" len="med"/>
                    </a:lnT>
                    <a:lnB w="12700" cap="flat" cmpd="sng" algn="ctr">
                      <a:solidFill>
                        <a:srgbClr val="1AAEEA"/>
                      </a:solidFill>
                      <a:prstDash val="solid"/>
                      <a:round/>
                      <a:headEnd type="none" w="med" len="med"/>
                      <a:tailEnd type="none" w="med" len="med"/>
                    </a:lnB>
                    <a:solidFill>
                      <a:srgbClr val="FEEB6A"/>
                    </a:solidFill>
                  </a:tcPr>
                </a:tc>
                <a:extLst>
                  <a:ext uri="{0D108BD9-81ED-4DB2-BD59-A6C34878D82A}">
                    <a16:rowId xmlns:a16="http://schemas.microsoft.com/office/drawing/2014/main" val="2644807698"/>
                  </a:ext>
                </a:extLst>
              </a:tr>
            </a:tbl>
          </a:graphicData>
        </a:graphic>
      </p:graphicFrame>
    </p:spTree>
    <p:extLst>
      <p:ext uri="{BB962C8B-B14F-4D97-AF65-F5344CB8AC3E}">
        <p14:creationId xmlns:p14="http://schemas.microsoft.com/office/powerpoint/2010/main" val="2517423020"/>
      </p:ext>
    </p:extLst>
  </p:cSld>
  <p:clrMapOvr>
    <a:masterClrMapping/>
  </p:clrMapOvr>
  <p:timing>
    <p:tnLst>
      <p:par>
        <p:cTn id="1" dur="indefinite" restart="never" nodeType="tmRoot"/>
      </p:par>
    </p:tnLst>
  </p:timing>
</p:sld>
</file>

<file path=ppt/theme/theme1.xml><?xml version="1.0" encoding="utf-8"?>
<a:theme xmlns:a="http://schemas.openxmlformats.org/drawingml/2006/main" name="First Slide">
  <a:themeElements>
    <a:clrScheme name="UNIC">
      <a:dk1>
        <a:sysClr val="windowText" lastClr="000000"/>
      </a:dk1>
      <a:lt1>
        <a:sysClr val="window" lastClr="FFFFFF"/>
      </a:lt1>
      <a:dk2>
        <a:srgbClr val="53565A"/>
      </a:dk2>
      <a:lt2>
        <a:srgbClr val="DFE2E5"/>
      </a:lt2>
      <a:accent1>
        <a:srgbClr val="BD081C"/>
      </a:accent1>
      <a:accent2>
        <a:srgbClr val="53565A"/>
      </a:accent2>
      <a:accent3>
        <a:srgbClr val="DFE2E5"/>
      </a:accent3>
      <a:accent4>
        <a:srgbClr val="8D0515"/>
      </a:accent4>
      <a:accent5>
        <a:srgbClr val="5E030E"/>
      </a:accent5>
      <a:accent6>
        <a:srgbClr val="A0A9B2"/>
      </a:accent6>
      <a:hlink>
        <a:srgbClr val="BD081C"/>
      </a:hlink>
      <a:folHlink>
        <a:srgbClr val="53565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867593F6-23FE-4F6D-A7DB-79303735C1CA}" vid="{0A99FFB9-DA67-4F3C-8B46-8DBA2436A440}"/>
    </a:ext>
  </a:extLst>
</a:theme>
</file>

<file path=ppt/theme/theme2.xml><?xml version="1.0" encoding="utf-8"?>
<a:theme xmlns:a="http://schemas.openxmlformats.org/drawingml/2006/main" name="Inside Page">
  <a:themeElements>
    <a:clrScheme name="UNIC">
      <a:dk1>
        <a:sysClr val="windowText" lastClr="000000"/>
      </a:dk1>
      <a:lt1>
        <a:sysClr val="window" lastClr="FFFFFF"/>
      </a:lt1>
      <a:dk2>
        <a:srgbClr val="53565A"/>
      </a:dk2>
      <a:lt2>
        <a:srgbClr val="DFE2E5"/>
      </a:lt2>
      <a:accent1>
        <a:srgbClr val="BD081C"/>
      </a:accent1>
      <a:accent2>
        <a:srgbClr val="53565A"/>
      </a:accent2>
      <a:accent3>
        <a:srgbClr val="DFE2E5"/>
      </a:accent3>
      <a:accent4>
        <a:srgbClr val="8D0515"/>
      </a:accent4>
      <a:accent5>
        <a:srgbClr val="5E030E"/>
      </a:accent5>
      <a:accent6>
        <a:srgbClr val="A0A9B2"/>
      </a:accent6>
      <a:hlink>
        <a:srgbClr val="BD081C"/>
      </a:hlink>
      <a:folHlink>
        <a:srgbClr val="53565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5685</TotalTime>
  <Words>981</Words>
  <Application>Microsoft Office PowerPoint</Application>
  <PresentationFormat>Widescreen</PresentationFormat>
  <Paragraphs>118</Paragraphs>
  <Slides>11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Calibri</vt:lpstr>
      <vt:lpstr>Calibri Light</vt:lpstr>
      <vt:lpstr>Garamond</vt:lpstr>
      <vt:lpstr>Segoe UI</vt:lpstr>
      <vt:lpstr>Wingdings</vt:lpstr>
      <vt:lpstr>First Slide</vt:lpstr>
      <vt:lpstr>Inside Page</vt:lpstr>
      <vt:lpstr>Τα παιδιά ως πολιτιστικοί διπλωμάτες  για μια εύρωστη Ευρώπη</vt:lpstr>
      <vt:lpstr>Το συγκείμενο του προγράμματος EURODIPLOMATS</vt:lpstr>
      <vt:lpstr>Το πρόγραμμα EURODIPLOMATS</vt:lpstr>
      <vt:lpstr>Τι είναι η πολιτιστική διπλωματία;</vt:lpstr>
      <vt:lpstr>«Τα παιδιά ως πολιτιστικοί διπλωμάτες»</vt:lpstr>
      <vt:lpstr>Συνεργατική τέχνη</vt:lpstr>
      <vt:lpstr>Συνεργατική αφήγηση και ποίηση</vt:lpstr>
      <vt:lpstr>Ψηφιακή-πολιτισμική παιδαγωγική</vt:lpstr>
      <vt:lpstr>PowerPoint Presentation</vt:lpstr>
      <vt:lpstr>Εν κατακλείδι…</vt:lpstr>
      <vt:lpstr>PowerPoint Presentation</vt:lpstr>
    </vt:vector>
  </TitlesOfParts>
  <Company>University of Nicosia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 Center</dc:creator>
  <cp:lastModifiedBy>UNic</cp:lastModifiedBy>
  <cp:revision>360</cp:revision>
  <cp:lastPrinted>2018-02-22T07:26:01Z</cp:lastPrinted>
  <dcterms:created xsi:type="dcterms:W3CDTF">2017-03-31T08:24:59Z</dcterms:created>
  <dcterms:modified xsi:type="dcterms:W3CDTF">2021-09-09T05:20:20Z</dcterms:modified>
</cp:coreProperties>
</file>