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267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284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5492" autoAdjust="0"/>
  </p:normalViewPr>
  <p:slideViewPr>
    <p:cSldViewPr snapToGrid="0">
      <p:cViewPr varScale="1">
        <p:scale>
          <a:sx n="70" d="100"/>
          <a:sy n="70" d="100"/>
        </p:scale>
        <p:origin x="184" y="7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A1175B-5BD2-4641-95D5-17AFD1876294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8D8511-9D1E-4188-9AAE-C50E0AB2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35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8F06D7-6F7E-484E-87C9-004D6E3BFA2E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F14A67-5176-B94B-829C-59CE77CEE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3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5335793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2770672" y="3076687"/>
            <a:ext cx="6648226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7561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Picture Righ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698" y="-1"/>
            <a:ext cx="6110690" cy="6158429"/>
          </a:xfrm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6117388" y="-1"/>
            <a:ext cx="6081311" cy="6158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450167" y="517793"/>
            <a:ext cx="5489382" cy="605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449862" y="1344613"/>
            <a:ext cx="4697110" cy="442753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9" name="Isosceles Triangle 2"/>
          <p:cNvSpPr/>
          <p:nvPr userDrawn="1"/>
        </p:nvSpPr>
        <p:spPr>
          <a:xfrm rot="5400000">
            <a:off x="5805805" y="508625"/>
            <a:ext cx="330505" cy="312567"/>
          </a:xfrm>
          <a:custGeom>
            <a:avLst/>
            <a:gdLst>
              <a:gd name="connsiteX0" fmla="*/ 0 w 562301"/>
              <a:gd name="connsiteY0" fmla="*/ 484742 h 484742"/>
              <a:gd name="connsiteX1" fmla="*/ 281151 w 562301"/>
              <a:gd name="connsiteY1" fmla="*/ 0 h 484742"/>
              <a:gd name="connsiteX2" fmla="*/ 562301 w 562301"/>
              <a:gd name="connsiteY2" fmla="*/ 484742 h 484742"/>
              <a:gd name="connsiteX3" fmla="*/ 0 w 562301"/>
              <a:gd name="connsiteY3" fmla="*/ 484742 h 484742"/>
              <a:gd name="connsiteX0" fmla="*/ 0 w 562301"/>
              <a:gd name="connsiteY0" fmla="*/ 511440 h 511440"/>
              <a:gd name="connsiteX1" fmla="*/ 7498 w 562301"/>
              <a:gd name="connsiteY1" fmla="*/ 0 h 511440"/>
              <a:gd name="connsiteX2" fmla="*/ 562301 w 562301"/>
              <a:gd name="connsiteY2" fmla="*/ 511440 h 511440"/>
              <a:gd name="connsiteX3" fmla="*/ 0 w 562301"/>
              <a:gd name="connsiteY3" fmla="*/ 511440 h 511440"/>
              <a:gd name="connsiteX0" fmla="*/ 0 w 512243"/>
              <a:gd name="connsiteY0" fmla="*/ 511440 h 511440"/>
              <a:gd name="connsiteX1" fmla="*/ 7498 w 512243"/>
              <a:gd name="connsiteY1" fmla="*/ 0 h 511440"/>
              <a:gd name="connsiteX2" fmla="*/ 512243 w 512243"/>
              <a:gd name="connsiteY2" fmla="*/ 10856 h 511440"/>
              <a:gd name="connsiteX3" fmla="*/ 0 w 512243"/>
              <a:gd name="connsiteY3" fmla="*/ 511440 h 511440"/>
              <a:gd name="connsiteX0" fmla="*/ 0 w 512243"/>
              <a:gd name="connsiteY0" fmla="*/ 500584 h 500584"/>
              <a:gd name="connsiteX1" fmla="*/ 823 w 512243"/>
              <a:gd name="connsiteY1" fmla="*/ 12504 h 500584"/>
              <a:gd name="connsiteX2" fmla="*/ 512243 w 512243"/>
              <a:gd name="connsiteY2" fmla="*/ 0 h 500584"/>
              <a:gd name="connsiteX3" fmla="*/ 0 w 512243"/>
              <a:gd name="connsiteY3" fmla="*/ 500584 h 500584"/>
              <a:gd name="connsiteX0" fmla="*/ 0 w 508905"/>
              <a:gd name="connsiteY0" fmla="*/ 488080 h 488080"/>
              <a:gd name="connsiteX1" fmla="*/ 823 w 508905"/>
              <a:gd name="connsiteY1" fmla="*/ 0 h 488080"/>
              <a:gd name="connsiteX2" fmla="*/ 508905 w 508905"/>
              <a:gd name="connsiteY2" fmla="*/ 10857 h 488080"/>
              <a:gd name="connsiteX3" fmla="*/ 0 w 508905"/>
              <a:gd name="connsiteY3" fmla="*/ 488080 h 488080"/>
              <a:gd name="connsiteX0" fmla="*/ 0 w 522254"/>
              <a:gd name="connsiteY0" fmla="*/ 493909 h 493909"/>
              <a:gd name="connsiteX1" fmla="*/ 823 w 522254"/>
              <a:gd name="connsiteY1" fmla="*/ 5829 h 493909"/>
              <a:gd name="connsiteX2" fmla="*/ 522254 w 522254"/>
              <a:gd name="connsiteY2" fmla="*/ 0 h 493909"/>
              <a:gd name="connsiteX3" fmla="*/ 0 w 522254"/>
              <a:gd name="connsiteY3" fmla="*/ 493909 h 49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254" h="493909">
                <a:moveTo>
                  <a:pt x="0" y="493909"/>
                </a:moveTo>
                <a:cubicBezTo>
                  <a:pt x="274" y="331216"/>
                  <a:pt x="549" y="168522"/>
                  <a:pt x="823" y="5829"/>
                </a:cubicBezTo>
                <a:lnTo>
                  <a:pt x="522254" y="0"/>
                </a:lnTo>
                <a:lnTo>
                  <a:pt x="0" y="49390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0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Header Pattern BG Re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790950" y="2514599"/>
            <a:ext cx="5925139" cy="8382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1228" y="3758679"/>
            <a:ext cx="6658983" cy="111291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00792607-C662-3D70-2561-5197EE881F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211" y="0"/>
            <a:ext cx="1701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19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Header Pattern BG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790950" y="2514600"/>
            <a:ext cx="5925139" cy="7801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788229" y="3244332"/>
            <a:ext cx="5936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Local Admissions (EU)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781228" y="3758679"/>
            <a:ext cx="6658983" cy="111291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F53692-AA1B-FF75-C923-E82F80CDEF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200" y="0"/>
            <a:ext cx="1701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23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30513" y="517793"/>
            <a:ext cx="10087429" cy="605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1045029" y="1863065"/>
            <a:ext cx="10043885" cy="3909085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057275" y="1493392"/>
            <a:ext cx="1008969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815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45028" y="517793"/>
            <a:ext cx="10087429" cy="605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1059543" y="1868557"/>
            <a:ext cx="10072914" cy="3903593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057275" y="1493392"/>
            <a:ext cx="1008969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137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1" cy="615842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84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 Gallery Ti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79269" cy="310955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856437" y="3152050"/>
            <a:ext cx="4239564" cy="29993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" y="3152050"/>
            <a:ext cx="1818414" cy="29993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45975" y="3152051"/>
            <a:ext cx="3030559" cy="29993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130674" y="0"/>
            <a:ext cx="4395305" cy="3109551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7577384" y="0"/>
            <a:ext cx="4638519" cy="31095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9221844" y="3152050"/>
            <a:ext cx="2958203" cy="298938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0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Me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1452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77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martArt Placeholder 5"/>
          <p:cNvSpPr>
            <a:spLocks noGrp="1"/>
          </p:cNvSpPr>
          <p:nvPr>
            <p:ph type="dgm" sz="quarter" idx="10"/>
          </p:nvPr>
        </p:nvSpPr>
        <p:spPr>
          <a:xfrm>
            <a:off x="1949450" y="765175"/>
            <a:ext cx="8874125" cy="4271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11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278FB-9F46-4AA3-9B28-5E6A09B26707}" type="datetimeFigureOut">
              <a:rPr lang="en-US"/>
              <a:pPr>
                <a:defRPr/>
              </a:pPr>
              <a:t>2/10/23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A6CB-3B2F-45B3-8BA5-16F553AF03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9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" y="4206240"/>
            <a:ext cx="12192001" cy="1129553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21685" y="5529422"/>
            <a:ext cx="6658983" cy="11129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42062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3341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 BG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" y="4206240"/>
            <a:ext cx="12192001" cy="1129553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21685" y="5529422"/>
            <a:ext cx="6658983" cy="11129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15" b="-1"/>
          <a:stretch/>
        </p:blipFill>
        <p:spPr>
          <a:xfrm>
            <a:off x="0" y="0"/>
            <a:ext cx="12192001" cy="421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2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5335793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770672" y="3076687"/>
            <a:ext cx="6605195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ED5A4022-93FF-9568-CCCC-B652EE6EC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0" y="5753100"/>
            <a:ext cx="1701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2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-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30514" y="517793"/>
            <a:ext cx="10087429" cy="701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45030" y="2161949"/>
            <a:ext cx="10072914" cy="1960109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 baseline="0"/>
            </a:lvl1pPr>
            <a:lvl2pPr marL="685800" indent="-228600">
              <a:buFontTx/>
              <a:buBlip>
                <a:blip r:embed="rId3"/>
              </a:buBlip>
              <a:defRPr sz="1800"/>
            </a:lvl2pPr>
          </a:lstStyle>
          <a:p>
            <a:pPr lvl="0"/>
            <a:r>
              <a:rPr lang="en-US" sz="2000" dirty="0"/>
              <a:t>Bullet point</a:t>
            </a:r>
          </a:p>
          <a:p>
            <a:pPr lvl="0"/>
            <a:r>
              <a:rPr lang="en-US" sz="2000" dirty="0"/>
              <a:t>Bullet point</a:t>
            </a:r>
          </a:p>
          <a:p>
            <a:pPr lvl="0"/>
            <a:r>
              <a:rPr lang="en-US" sz="2000" dirty="0"/>
              <a:t>Bullet point</a:t>
            </a:r>
          </a:p>
          <a:p>
            <a:pPr lvl="0"/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1057275" y="1553028"/>
            <a:ext cx="1008969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53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081311" y="-1"/>
            <a:ext cx="6110690" cy="6158429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16000" y="517793"/>
            <a:ext cx="5080000" cy="605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030514" y="1344613"/>
            <a:ext cx="4789261" cy="4427537"/>
          </a:xfrm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2230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Tex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30514" y="517793"/>
            <a:ext cx="5065486" cy="605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030514" y="1344613"/>
            <a:ext cx="4789261" cy="4427537"/>
          </a:xfrm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38851" y="1"/>
            <a:ext cx="6153150" cy="61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50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45028" y="517793"/>
            <a:ext cx="10101943" cy="605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030514" y="1863065"/>
            <a:ext cx="10101943" cy="3909085"/>
          </a:xfrm>
        </p:spPr>
        <p:txBody>
          <a:bodyPr numCol="2">
            <a:norm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057275" y="1493392"/>
            <a:ext cx="1008969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54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30514" y="517793"/>
            <a:ext cx="10087429" cy="605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045030" y="1959429"/>
            <a:ext cx="10072914" cy="3817484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2400"/>
            </a:lvl1pPr>
            <a:lvl2pPr marL="685800" indent="-228600">
              <a:buFontTx/>
              <a:buBlip>
                <a:blip r:embed="rId3"/>
              </a:buBlip>
              <a:defRPr sz="2100"/>
            </a:lvl2pPr>
            <a:lvl3pPr marL="1143000" indent="-228600">
              <a:buFontTx/>
              <a:buBlip>
                <a:blip r:embed="rId3"/>
              </a:buBlip>
              <a:defRPr sz="1800"/>
            </a:lvl3pPr>
            <a:lvl4pPr marL="1600200" indent="-228600">
              <a:buFontTx/>
              <a:buBlip>
                <a:blip r:embed="rId3"/>
              </a:buBlip>
              <a:defRPr sz="1600"/>
            </a:lvl4pPr>
            <a:lvl5pPr marL="2057400" indent="-228600">
              <a:buFontTx/>
              <a:buBlip>
                <a:blip r:embed="rId3"/>
              </a:buBlip>
              <a:defRPr sz="16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57275" y="1553028"/>
            <a:ext cx="1008969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29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 txBox="1">
            <a:spLocks/>
          </p:cNvSpPr>
          <p:nvPr userDrawn="1"/>
        </p:nvSpPr>
        <p:spPr>
          <a:xfrm>
            <a:off x="-1" y="4206240"/>
            <a:ext cx="12192001" cy="1129553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2721685" y="5529422"/>
            <a:ext cx="6658983" cy="111291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C4F43C90-CBEB-4524-69B3-83F714E3F4D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0" y="5753100"/>
            <a:ext cx="1701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2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5028" y="365125"/>
            <a:ext cx="100729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1825625"/>
            <a:ext cx="101309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171572"/>
            <a:ext cx="12192000" cy="681037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E998485-3FA9-A786-3B2F-35701F172DA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071" y="6118390"/>
            <a:ext cx="1701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81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4" r:id="rId2"/>
    <p:sldLayoutId id="2147483668" r:id="rId3"/>
    <p:sldLayoutId id="2147483664" r:id="rId4"/>
    <p:sldLayoutId id="2147483669" r:id="rId5"/>
    <p:sldLayoutId id="2147483658" r:id="rId6"/>
    <p:sldLayoutId id="2147483666" r:id="rId7"/>
    <p:sldLayoutId id="2147483667" r:id="rId8"/>
    <p:sldLayoutId id="2147483656" r:id="rId9"/>
    <p:sldLayoutId id="2147483657" r:id="rId10"/>
    <p:sldLayoutId id="2147483655" r:id="rId11"/>
    <p:sldLayoutId id="2147483663" r:id="rId12"/>
    <p:sldLayoutId id="2147483661" r:id="rId13"/>
    <p:sldLayoutId id="2147483662" r:id="rId14"/>
    <p:sldLayoutId id="214748367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hyperlink" Target="mailto:lefkos@uom.edu.gr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latin typeface="Garamond" panose="02020404030301010803" pitchFamily="18" charset="0"/>
                <a:ea typeface="+mn-ea"/>
                <a:cs typeface="+mn-cs"/>
              </a:rPr>
              <a:t>Πολιτιστική Διπλωματία και Εκπαίδευση </a:t>
            </a:r>
            <a:br>
              <a:rPr lang="el-GR" sz="3200" b="1" dirty="0"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el-GR" sz="3200" b="1" dirty="0">
                <a:latin typeface="Garamond" panose="02020404030301010803" pitchFamily="18" charset="0"/>
                <a:ea typeface="+mn-ea"/>
                <a:cs typeface="+mn-cs"/>
              </a:rPr>
              <a:t>για μια εύρωστη Ευρώπη, </a:t>
            </a:r>
            <a:br>
              <a:rPr lang="el-GR" sz="3200" b="1" dirty="0"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el-GR" sz="3200" b="1" dirty="0">
                <a:latin typeface="Garamond" panose="02020404030301010803" pitchFamily="18" charset="0"/>
                <a:ea typeface="+mn-ea"/>
                <a:cs typeface="+mn-cs"/>
              </a:rPr>
              <a:t>μέσα από το πρίσμα του Ευρωπαϊκού Έργου: </a:t>
            </a:r>
            <a:r>
              <a:rPr lang="en-US" sz="3200" b="1" dirty="0" err="1">
                <a:latin typeface="Garamond" panose="02020404030301010803" pitchFamily="18" charset="0"/>
                <a:ea typeface="+mn-ea"/>
                <a:cs typeface="+mn-cs"/>
              </a:rPr>
              <a:t>Eurodiplomats</a:t>
            </a:r>
            <a:endParaRPr lang="en-US" sz="3200" b="1" dirty="0"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13687" y="3689399"/>
            <a:ext cx="8767228" cy="87961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l-GR" b="1" dirty="0">
                <a:solidFill>
                  <a:schemeClr val="bg1"/>
                </a:solidFill>
                <a:latin typeface="Garamond" panose="02020404030301010803" pitchFamily="18" charset="0"/>
              </a:rPr>
              <a:t>Ιωάννης </a:t>
            </a:r>
            <a:r>
              <a:rPr lang="el-GR" b="1" dirty="0" err="1">
                <a:solidFill>
                  <a:schemeClr val="bg1"/>
                </a:solidFill>
                <a:latin typeface="Garamond" panose="02020404030301010803" pitchFamily="18" charset="0"/>
              </a:rPr>
              <a:t>Λεύκος</a:t>
            </a:r>
            <a:endParaRPr lang="el-GR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l-GR" b="1" dirty="0">
                <a:solidFill>
                  <a:schemeClr val="bg1"/>
                </a:solidFill>
                <a:latin typeface="Garamond" panose="02020404030301010803" pitchFamily="18" charset="0"/>
              </a:rPr>
              <a:t>Ε.ΔΙ.Π.</a:t>
            </a:r>
            <a:endParaRPr lang="en-US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l-GR" b="1" dirty="0">
                <a:solidFill>
                  <a:schemeClr val="bg1"/>
                </a:solidFill>
                <a:latin typeface="Garamond" panose="02020404030301010803" pitchFamily="18" charset="0"/>
              </a:rPr>
              <a:t>Πανεπιστήμιο </a:t>
            </a:r>
            <a:r>
              <a:rPr lang="el-GR" b="1" dirty="0" err="1">
                <a:solidFill>
                  <a:schemeClr val="bg1"/>
                </a:solidFill>
                <a:latin typeface="Garamond" panose="02020404030301010803" pitchFamily="18" charset="0"/>
              </a:rPr>
              <a:t>Μακεδον</a:t>
            </a:r>
            <a:r>
              <a:rPr lang="en-US" b="1" dirty="0" err="1">
                <a:solidFill>
                  <a:schemeClr val="bg1"/>
                </a:solidFill>
                <a:latin typeface="Garamond" panose="02020404030301010803" pitchFamily="18" charset="0"/>
              </a:rPr>
              <a:t>ί</a:t>
            </a:r>
            <a:r>
              <a:rPr lang="el-GR" b="1" dirty="0">
                <a:solidFill>
                  <a:schemeClr val="bg1"/>
                </a:solidFill>
                <a:latin typeface="Garamond" panose="02020404030301010803" pitchFamily="18" charset="0"/>
              </a:rPr>
              <a:t>ας</a:t>
            </a:r>
            <a:endParaRPr lang="el-GR" b="1" dirty="0">
              <a:solidFill>
                <a:srgbClr val="FFFF00"/>
              </a:solidFill>
              <a:latin typeface="Garamond" panose="02020404030301010803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rc_mi" descr="eu_flag-erasmus_vect_p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75" y="401823"/>
            <a:ext cx="2733675" cy="109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956560" y="580984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EURODIPLOMATS</a:t>
            </a:r>
          </a:p>
          <a:p>
            <a:pPr algn="ctr"/>
            <a:r>
              <a:rPr lang="el-GR" dirty="0"/>
              <a:t>Αριθμός έργου</a:t>
            </a:r>
            <a:r>
              <a:rPr lang="en-US" dirty="0"/>
              <a:t>: 2020-1-CY01-KA227-SCH-082681</a:t>
            </a:r>
          </a:p>
        </p:txBody>
      </p:sp>
      <p:pic>
        <p:nvPicPr>
          <p:cNvPr id="8" name="Picture 7" descr="E:\MyDoc's_1_June_2021\Diplomats\Dissemination\EURODIPLOMATS LOG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992" y="222417"/>
            <a:ext cx="1856015" cy="1098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353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3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>
            <a:normAutofit/>
          </a:bodyPr>
          <a:lstStyle/>
          <a:p>
            <a:r>
              <a:rPr lang="el-GR" dirty="0"/>
              <a:t>Μάλτα</a:t>
            </a:r>
            <a:endParaRPr lang="en-G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69835"/>
            <a:ext cx="10905064" cy="4338357"/>
          </a:xfrm>
        </p:spPr>
        <p:txBody>
          <a:bodyPr>
            <a:noAutofit/>
          </a:bodyPr>
          <a:lstStyle/>
          <a:p>
            <a:r>
              <a:rPr lang="el-GR" sz="3200" dirty="0"/>
              <a:t>Η Εθνική Έκθεση της Μάλτας ξεκινά με την ιστορική αναδρομή αυτής της μικρής χώρας που βρίσκεται ακριβώς στη μέση δύο μεγάλων ηπείρων, σε μια από τις πιο πολυταξιδεμένες θάλασσες</a:t>
            </a:r>
          </a:p>
          <a:p>
            <a:r>
              <a:rPr lang="el-GR" sz="3200" dirty="0"/>
              <a:t>Οι Μαλτέζοι ήταν πάντα εκτεθειμένοι σε πολιτιστικές επιρροές από το εξωτερικό, καθώς το νησί αποικίζονταν ή δέχονταν εισβολές επί αιώνες</a:t>
            </a:r>
          </a:p>
          <a:p>
            <a:endParaRPr lang="en-GR" sz="3200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9BE21DCA-46D3-7EEB-02C9-7EF30A1E8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351" y="229209"/>
            <a:ext cx="1985863" cy="1325563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138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3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>
            <a:normAutofit/>
          </a:bodyPr>
          <a:lstStyle/>
          <a:p>
            <a:r>
              <a:rPr lang="el-GR" dirty="0"/>
              <a:t>Μάλτα</a:t>
            </a:r>
            <a:endParaRPr lang="en-G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69835"/>
            <a:ext cx="10746190" cy="4858956"/>
          </a:xfrm>
        </p:spPr>
        <p:txBody>
          <a:bodyPr>
            <a:noAutofit/>
          </a:bodyPr>
          <a:lstStyle/>
          <a:p>
            <a:r>
              <a:rPr lang="el-GR" sz="3200" dirty="0"/>
              <a:t>Η επιβίωσή τους κατά τη διάρκεια των αιώνων, πολλές φορές εξαρτήθηκε από τις ανταλλαγές και την αλληλεπίδραση από το εξωτερικό, διαμορφώνοντας </a:t>
            </a:r>
          </a:p>
          <a:p>
            <a:pPr lvl="1"/>
            <a:r>
              <a:rPr lang="el-GR" sz="2800" dirty="0"/>
              <a:t>τη γλώσσα, </a:t>
            </a:r>
          </a:p>
          <a:p>
            <a:pPr lvl="1"/>
            <a:r>
              <a:rPr lang="el-GR" sz="2800" dirty="0"/>
              <a:t>τη θρησκεία, </a:t>
            </a:r>
          </a:p>
          <a:p>
            <a:pPr lvl="1"/>
            <a:r>
              <a:rPr lang="el-GR" sz="2800" dirty="0"/>
              <a:t>τις ιδέες, </a:t>
            </a:r>
          </a:p>
          <a:p>
            <a:pPr lvl="1"/>
            <a:r>
              <a:rPr lang="el-GR" sz="2800" dirty="0"/>
              <a:t>τις τέχνες και </a:t>
            </a:r>
          </a:p>
          <a:p>
            <a:pPr lvl="1"/>
            <a:r>
              <a:rPr lang="el-GR" sz="2800" dirty="0"/>
              <a:t>τις κοινωνικές δομές τους. </a:t>
            </a:r>
          </a:p>
          <a:p>
            <a:r>
              <a:rPr lang="el-GR" sz="3200" dirty="0"/>
              <a:t>Και αυτό φαίνεται ότι εξακολουθεί ακόμη και σήμερα</a:t>
            </a:r>
            <a:endParaRPr lang="en-GR" sz="3200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9BE21DCA-46D3-7EEB-02C9-7EF30A1E8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351" y="229209"/>
            <a:ext cx="1985863" cy="1325563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752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3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>
            <a:normAutofit/>
          </a:bodyPr>
          <a:lstStyle/>
          <a:p>
            <a:r>
              <a:rPr lang="el-GR" dirty="0"/>
              <a:t>Μάλτα</a:t>
            </a:r>
            <a:endParaRPr lang="en-G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69835"/>
            <a:ext cx="10746190" cy="4858956"/>
          </a:xfrm>
        </p:spPr>
        <p:txBody>
          <a:bodyPr>
            <a:noAutofit/>
          </a:bodyPr>
          <a:lstStyle/>
          <a:p>
            <a:r>
              <a:rPr lang="el-GR" sz="3600" dirty="0"/>
              <a:t>Σε έρευνα που έγινε σε εκπαιδευτικούς σχετικά με την </a:t>
            </a:r>
            <a:r>
              <a:rPr lang="el-GR" sz="3600" b="1" dirty="0"/>
              <a:t>προσέγγιση της διαφορετικότητας </a:t>
            </a:r>
            <a:r>
              <a:rPr lang="el-GR" sz="3600" dirty="0"/>
              <a:t>φάνηκε ότι θεωρούσαν</a:t>
            </a:r>
          </a:p>
          <a:p>
            <a:pPr lvl="1"/>
            <a:r>
              <a:rPr lang="el-GR" sz="3200" dirty="0"/>
              <a:t>ότι είναι </a:t>
            </a:r>
            <a:r>
              <a:rPr lang="el-GR" sz="3200" b="1" dirty="0"/>
              <a:t>καθήκον του εκπαιδευτικού της ειδικότητας </a:t>
            </a:r>
            <a:r>
              <a:rPr lang="el-GR" sz="3200" dirty="0"/>
              <a:t>προσωπικής, κοινωνικής και επαγγελματικής ανάπτυξης</a:t>
            </a:r>
          </a:p>
          <a:p>
            <a:pPr lvl="1"/>
            <a:r>
              <a:rPr lang="el-GR" sz="3200" dirty="0"/>
              <a:t>Ότι είναι καθήκον του </a:t>
            </a:r>
            <a:r>
              <a:rPr lang="el-GR" sz="3200" b="1" dirty="0"/>
              <a:t>εκπαιδευτικού κοινωνικών σπουδών </a:t>
            </a:r>
          </a:p>
          <a:p>
            <a:pPr lvl="1"/>
            <a:r>
              <a:rPr lang="el-GR" sz="3200" dirty="0"/>
              <a:t>Ότι το θέμα προβάλλεται όταν έχουν </a:t>
            </a:r>
            <a:r>
              <a:rPr lang="el-GR" sz="3200" b="1" dirty="0"/>
              <a:t>εβδομάδα γλωσσών </a:t>
            </a:r>
            <a:r>
              <a:rPr lang="el-GR" sz="3200" dirty="0"/>
              <a:t>ή κάποια άλλη </a:t>
            </a:r>
            <a:r>
              <a:rPr lang="el-GR" sz="3200" b="1" dirty="0"/>
              <a:t>εκδήλωση</a:t>
            </a:r>
            <a:r>
              <a:rPr lang="el-GR" sz="3200" dirty="0"/>
              <a:t> που γιορτάζει την </a:t>
            </a:r>
            <a:r>
              <a:rPr lang="el-GR" sz="3200" b="1" dirty="0" err="1"/>
              <a:t>πολυπολιτισμικότητα</a:t>
            </a:r>
            <a:endParaRPr lang="en-GR" sz="3600" b="1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9BE21DCA-46D3-7EEB-02C9-7EF30A1E8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351" y="229209"/>
            <a:ext cx="1985863" cy="1325563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86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3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>
            <a:normAutofit/>
          </a:bodyPr>
          <a:lstStyle/>
          <a:p>
            <a:r>
              <a:rPr lang="el-GR" dirty="0"/>
              <a:t>Μάλτα</a:t>
            </a:r>
            <a:endParaRPr lang="en-G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69835"/>
            <a:ext cx="10746190" cy="4858956"/>
          </a:xfrm>
        </p:spPr>
        <p:txBody>
          <a:bodyPr>
            <a:noAutofit/>
          </a:bodyPr>
          <a:lstStyle/>
          <a:p>
            <a:r>
              <a:rPr lang="el-GR" dirty="0"/>
              <a:t>Το </a:t>
            </a:r>
            <a:r>
              <a:rPr lang="el-GR" b="1" dirty="0"/>
              <a:t>Εθνικό Πλαίσιο Προγραμμάτων Σπουδών </a:t>
            </a:r>
            <a:r>
              <a:rPr lang="el-GR" dirty="0"/>
              <a:t>(</a:t>
            </a:r>
            <a:r>
              <a:rPr lang="en-GB" dirty="0"/>
              <a:t>2012) </a:t>
            </a:r>
            <a:r>
              <a:rPr lang="el-GR" dirty="0"/>
              <a:t>αναγνωρίζει την αυξανόμενη </a:t>
            </a:r>
            <a:r>
              <a:rPr lang="el-GR" b="1" dirty="0"/>
              <a:t>πολιτιστική ποικιλομορφία </a:t>
            </a:r>
            <a:r>
              <a:rPr lang="el-GR" dirty="0"/>
              <a:t>της Μάλτας </a:t>
            </a:r>
          </a:p>
          <a:p>
            <a:r>
              <a:rPr lang="el-GR" dirty="0"/>
              <a:t>Όμως </a:t>
            </a:r>
            <a:r>
              <a:rPr lang="el-GR" b="1" dirty="0"/>
              <a:t>έχει επικριθεί </a:t>
            </a:r>
            <a:r>
              <a:rPr lang="el-GR" dirty="0"/>
              <a:t>από την Ένωση Εκπαιδευτικών της Μάλτας ότι αντιμετωπίζει τα θέματα αυτά μόνο </a:t>
            </a:r>
            <a:r>
              <a:rPr lang="el-GR" b="1" dirty="0"/>
              <a:t>επιδερμικά</a:t>
            </a:r>
          </a:p>
          <a:p>
            <a:r>
              <a:rPr lang="el-GR" dirty="0"/>
              <a:t>Πιο πρόσφατα, το 2019, το </a:t>
            </a:r>
            <a:r>
              <a:rPr lang="el-GR" b="1" dirty="0"/>
              <a:t>Υπουργείο Παιδείας και Απασχόλησης</a:t>
            </a:r>
            <a:r>
              <a:rPr lang="el-GR" dirty="0"/>
              <a:t> δημοσίευσε μια πολιτική για την </a:t>
            </a:r>
            <a:r>
              <a:rPr lang="el-GR" b="1" dirty="0"/>
              <a:t>εκπαίδευση χωρίς αποκλεισμούς</a:t>
            </a:r>
            <a:r>
              <a:rPr lang="el-GR" dirty="0"/>
              <a:t> στα σχολεία</a:t>
            </a:r>
          </a:p>
          <a:p>
            <a:r>
              <a:rPr lang="el-GR" dirty="0"/>
              <a:t>Έτσι ενθαρρύνεται η </a:t>
            </a:r>
            <a:r>
              <a:rPr lang="el-GR" b="1" dirty="0"/>
              <a:t>αλλαγή παραδείγματος </a:t>
            </a:r>
            <a:r>
              <a:rPr lang="el-GR" dirty="0"/>
              <a:t>στα εκπαιδευτικά περιβάλλοντα, ώστε τα σχολεία να μετακινηθούν </a:t>
            </a:r>
            <a:r>
              <a:rPr lang="el-GR" b="1" dirty="0"/>
              <a:t>οδεύοντας προς ένα πραγματικά ενταξιακό εκπαιδευτικό σύστημα</a:t>
            </a:r>
            <a:endParaRPr lang="en-GR" b="1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9BE21DCA-46D3-7EEB-02C9-7EF30A1E8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351" y="229209"/>
            <a:ext cx="1985863" cy="1325563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433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3" name="Arc 6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907" y="81568"/>
            <a:ext cx="5458838" cy="1142219"/>
          </a:xfrm>
        </p:spPr>
        <p:txBody>
          <a:bodyPr>
            <a:normAutofit/>
          </a:bodyPr>
          <a:lstStyle/>
          <a:p>
            <a:r>
              <a:rPr lang="el-GR" dirty="0"/>
              <a:t>Ελλάδα</a:t>
            </a:r>
            <a:endParaRPr lang="en-GR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E2CD5928-91B5-DDD9-E840-700651F12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942" y="264914"/>
            <a:ext cx="1436514" cy="958873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0164" y="1210234"/>
            <a:ext cx="9870142" cy="5567083"/>
          </a:xfrm>
        </p:spPr>
        <p:txBody>
          <a:bodyPr>
            <a:noAutofit/>
          </a:bodyPr>
          <a:lstStyle/>
          <a:p>
            <a:r>
              <a:rPr lang="el-GR" dirty="0"/>
              <a:t>Η Ελληνική Εθνική Έκθεση, ξεκινάει μια χρονολογική περιγραφή των μεταναστευτικών κυμάτων</a:t>
            </a:r>
          </a:p>
          <a:p>
            <a:pPr lvl="1"/>
            <a:r>
              <a:rPr lang="el-GR" sz="2800" dirty="0"/>
              <a:t>από την αρχή της βιομηχανικής επανάστασης και </a:t>
            </a:r>
            <a:r>
              <a:rPr lang="el-GR" sz="2800" b="1" dirty="0"/>
              <a:t>μέχρι τη δεκαετία του 1970</a:t>
            </a:r>
            <a:r>
              <a:rPr lang="el-GR" sz="2800" dirty="0"/>
              <a:t>, η Ελλάδα ήταν μία </a:t>
            </a:r>
            <a:r>
              <a:rPr lang="el-GR" sz="2800" b="1" dirty="0"/>
              <a:t>πηγή εκροής μεταναστών </a:t>
            </a:r>
            <a:r>
              <a:rPr lang="el-GR" sz="2800" dirty="0"/>
              <a:t>προς τις οικονομικά πλουσιότερες δυτικές χώρες</a:t>
            </a:r>
          </a:p>
          <a:p>
            <a:pPr lvl="1"/>
            <a:r>
              <a:rPr lang="el-GR" sz="2800" b="1" dirty="0"/>
              <a:t>στη δεκαετία του 1990 παρατηρήθηκε μια αντίστροφη ροή </a:t>
            </a:r>
            <a:r>
              <a:rPr lang="el-GR" sz="2800" dirty="0"/>
              <a:t>ως αποτέλεσμα της διάλυσης της Σοβιετικής Ένωσης, (επιστροφή Ελλήνων ομογενών, είσοδος μεταναστών από Αλβανία)  </a:t>
            </a:r>
          </a:p>
          <a:p>
            <a:pPr lvl="1"/>
            <a:r>
              <a:rPr lang="el-GR" sz="2800" dirty="0"/>
              <a:t>την ίδια εποχή </a:t>
            </a:r>
            <a:r>
              <a:rPr lang="el-GR" sz="2800" b="1" dirty="0"/>
              <a:t>μικρός αρχικά αριθμός μεταναστών </a:t>
            </a:r>
            <a:r>
              <a:rPr lang="el-GR" sz="2800" dirty="0"/>
              <a:t>άρχισε να έρχεται στην Ελλάδα από χώρες της Ασίας και της Αφρικής, </a:t>
            </a:r>
          </a:p>
          <a:p>
            <a:pPr lvl="1"/>
            <a:r>
              <a:rPr lang="el-GR" sz="2800" dirty="0"/>
              <a:t>η εικόνα αυτή </a:t>
            </a:r>
            <a:r>
              <a:rPr lang="el-GR" sz="2800" b="1" dirty="0"/>
              <a:t>άλλαξε δραματικά μετά τον πόλεμο </a:t>
            </a:r>
            <a:r>
              <a:rPr lang="el-GR" sz="2800" dirty="0"/>
              <a:t>στο Αφγανιστάν και πιο πρόσφατα στη Συρία</a:t>
            </a:r>
            <a:endParaRPr lang="en-GR" sz="2800" dirty="0"/>
          </a:p>
        </p:txBody>
      </p:sp>
    </p:spTree>
    <p:extLst>
      <p:ext uri="{BB962C8B-B14F-4D97-AF65-F5344CB8AC3E}">
        <p14:creationId xmlns:p14="http://schemas.microsoft.com/office/powerpoint/2010/main" val="1526041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3" name="Arc 6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907" y="81568"/>
            <a:ext cx="5458838" cy="1142219"/>
          </a:xfrm>
        </p:spPr>
        <p:txBody>
          <a:bodyPr>
            <a:normAutofit/>
          </a:bodyPr>
          <a:lstStyle/>
          <a:p>
            <a:r>
              <a:rPr lang="el-GR" dirty="0"/>
              <a:t>Ελλάδα</a:t>
            </a:r>
            <a:endParaRPr lang="en-GR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E2CD5928-91B5-DDD9-E840-700651F12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942" y="264914"/>
            <a:ext cx="1436514" cy="958873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0164" y="1210234"/>
            <a:ext cx="9870142" cy="5567083"/>
          </a:xfrm>
        </p:spPr>
        <p:txBody>
          <a:bodyPr>
            <a:noAutofit/>
          </a:bodyPr>
          <a:lstStyle/>
          <a:p>
            <a:r>
              <a:rPr lang="el-GR" dirty="0"/>
              <a:t>Η Ελληνική Εθνική Έκθεση, ξεκινάει μια χρονολογική περιγραφή των μεταναστευτικών κυμάτων</a:t>
            </a:r>
          </a:p>
          <a:p>
            <a:pPr lvl="1"/>
            <a:r>
              <a:rPr lang="el-GR" sz="2800" dirty="0"/>
              <a:t>από την αρχή της βιομηχανικής επανάστασης και </a:t>
            </a:r>
            <a:r>
              <a:rPr lang="el-GR" sz="2800" b="1" dirty="0"/>
              <a:t>μέχρι τη δεκαετία του 1970</a:t>
            </a:r>
            <a:r>
              <a:rPr lang="el-GR" sz="2800" dirty="0"/>
              <a:t>, η Ελλάδα ήταν μία </a:t>
            </a:r>
            <a:r>
              <a:rPr lang="el-GR" sz="2800" b="1" dirty="0"/>
              <a:t>πηγή εκροής μεταναστών </a:t>
            </a:r>
            <a:r>
              <a:rPr lang="el-GR" sz="2800" dirty="0"/>
              <a:t>προς τις οικονομικά πλουσιότερες δυτικές χώρες</a:t>
            </a:r>
          </a:p>
          <a:p>
            <a:pPr lvl="1"/>
            <a:r>
              <a:rPr lang="el-GR" sz="2800" b="1" dirty="0"/>
              <a:t>στη δεκαετία του 1990 παρατηρήθηκε μια αντίστροφη ροή </a:t>
            </a:r>
            <a:r>
              <a:rPr lang="el-GR" sz="2800" dirty="0"/>
              <a:t>ως αποτέλεσμα της διάλυσης της Σοβιετικής Ένωσης, (επιστροφή Ελλήνων ομογενών, είσοδος μεταναστών από Αλβανία)  </a:t>
            </a:r>
          </a:p>
          <a:p>
            <a:pPr lvl="1"/>
            <a:r>
              <a:rPr lang="el-GR" sz="2800" dirty="0"/>
              <a:t>την ίδια εποχή </a:t>
            </a:r>
            <a:r>
              <a:rPr lang="el-GR" sz="2800" b="1" dirty="0"/>
              <a:t>μικρός αρχικά αριθμός μεταναστών </a:t>
            </a:r>
            <a:r>
              <a:rPr lang="el-GR" sz="2800" dirty="0"/>
              <a:t>άρχισε να έρχεται στην Ελλάδα από χώρες της Ασίας και της Αφρικής, </a:t>
            </a:r>
          </a:p>
          <a:p>
            <a:pPr lvl="1"/>
            <a:r>
              <a:rPr lang="el-GR" sz="2800" dirty="0"/>
              <a:t>η εικόνα αυτή </a:t>
            </a:r>
            <a:r>
              <a:rPr lang="el-GR" sz="2800" b="1" dirty="0"/>
              <a:t>άλλαξε δραματικά μετά τον πόλεμο </a:t>
            </a:r>
            <a:r>
              <a:rPr lang="el-GR" sz="2800" dirty="0"/>
              <a:t>στο Αφγανιστάν και πιο πρόσφατα στη Συρία</a:t>
            </a:r>
            <a:endParaRPr lang="en-GR" sz="2800" dirty="0"/>
          </a:p>
        </p:txBody>
      </p:sp>
    </p:spTree>
    <p:extLst>
      <p:ext uri="{BB962C8B-B14F-4D97-AF65-F5344CB8AC3E}">
        <p14:creationId xmlns:p14="http://schemas.microsoft.com/office/powerpoint/2010/main" val="1282074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3" name="Arc 6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907" y="81568"/>
            <a:ext cx="5458838" cy="1142219"/>
          </a:xfrm>
        </p:spPr>
        <p:txBody>
          <a:bodyPr>
            <a:normAutofit/>
          </a:bodyPr>
          <a:lstStyle/>
          <a:p>
            <a:r>
              <a:rPr lang="el-GR" dirty="0"/>
              <a:t>Ελλάδα</a:t>
            </a:r>
            <a:endParaRPr lang="en-GR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E2CD5928-91B5-DDD9-E840-700651F12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942" y="264914"/>
            <a:ext cx="1436514" cy="958873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906" y="1223787"/>
            <a:ext cx="9434493" cy="4862807"/>
          </a:xfrm>
        </p:spPr>
        <p:txBody>
          <a:bodyPr>
            <a:noAutofit/>
          </a:bodyPr>
          <a:lstStyle/>
          <a:p>
            <a:r>
              <a:rPr lang="el-GR" sz="3200" dirty="0"/>
              <a:t>Έρευνες σχετικά με τις απόψεις των γηγενών Ελλήνων μαθητών για τους μαθητές με μεταναστευτική καταγωγή, αναφέρουν ότι </a:t>
            </a:r>
          </a:p>
          <a:p>
            <a:pPr lvl="1"/>
            <a:r>
              <a:rPr lang="el-GR" sz="2800" dirty="0"/>
              <a:t>έχουν κατά πλειοψηφία </a:t>
            </a:r>
            <a:r>
              <a:rPr lang="el-GR" sz="2800" b="1" dirty="0"/>
              <a:t>αρνητική άποψη</a:t>
            </a:r>
            <a:r>
              <a:rPr lang="el-GR" sz="2800" dirty="0"/>
              <a:t>,</a:t>
            </a:r>
          </a:p>
          <a:p>
            <a:pPr lvl="1"/>
            <a:r>
              <a:rPr lang="el-GR" sz="2800" dirty="0"/>
              <a:t>θεωρούν ότι έχουν </a:t>
            </a:r>
            <a:r>
              <a:rPr lang="el-GR" sz="2800" b="1" dirty="0"/>
              <a:t>υποβαθμίσει το μαθησιακό επίπεδο </a:t>
            </a:r>
            <a:r>
              <a:rPr lang="el-GR" sz="2800" dirty="0"/>
              <a:t>του σχολείου τους, </a:t>
            </a:r>
          </a:p>
          <a:p>
            <a:pPr lvl="1"/>
            <a:r>
              <a:rPr lang="el-GR" sz="2800" dirty="0"/>
              <a:t>ορισμένοι από αυτούς να </a:t>
            </a:r>
            <a:r>
              <a:rPr lang="el-GR" sz="2800" b="1" dirty="0"/>
              <a:t>εκφράζουν έντονη αποδοκιμασία</a:t>
            </a:r>
          </a:p>
          <a:p>
            <a:pPr lvl="1"/>
            <a:r>
              <a:rPr lang="el-GR" sz="2800" dirty="0"/>
              <a:t>στην περίπτωση των </a:t>
            </a:r>
            <a:r>
              <a:rPr lang="el-GR" sz="2800" b="1" dirty="0"/>
              <a:t>εφήβων</a:t>
            </a:r>
            <a:r>
              <a:rPr lang="el-GR" sz="2800" dirty="0"/>
              <a:t> εμφανίζονται ακόμη και </a:t>
            </a:r>
            <a:r>
              <a:rPr lang="el-GR" sz="2800" b="1" dirty="0"/>
              <a:t>ακροδεξιές </a:t>
            </a:r>
            <a:r>
              <a:rPr lang="el-GR" sz="2800" b="1" dirty="0" err="1"/>
              <a:t>ξενοφοβικές</a:t>
            </a:r>
            <a:r>
              <a:rPr lang="el-GR" sz="2800" b="1" dirty="0"/>
              <a:t> απόψεις </a:t>
            </a:r>
          </a:p>
          <a:p>
            <a:pPr lvl="1"/>
            <a:r>
              <a:rPr lang="el-GR" sz="2800" dirty="0"/>
              <a:t>οι μαθητές του </a:t>
            </a:r>
            <a:r>
              <a:rPr lang="el-GR" sz="2800" b="1" dirty="0"/>
              <a:t>δημοτικού</a:t>
            </a:r>
            <a:r>
              <a:rPr lang="el-GR" sz="2800" dirty="0"/>
              <a:t> είναι πιο "</a:t>
            </a:r>
            <a:r>
              <a:rPr lang="el-GR" sz="2800" b="1" dirty="0"/>
              <a:t>ανοιχτοί</a:t>
            </a:r>
            <a:r>
              <a:rPr lang="el-GR" sz="2800" dirty="0"/>
              <a:t>" απέναντι στους "άλλους" μαθητές και πρόθυμοι να τους γνωρίσουν.</a:t>
            </a:r>
            <a:endParaRPr lang="en-GR" sz="2800" dirty="0"/>
          </a:p>
        </p:txBody>
      </p:sp>
    </p:spTree>
    <p:extLst>
      <p:ext uri="{BB962C8B-B14F-4D97-AF65-F5344CB8AC3E}">
        <p14:creationId xmlns:p14="http://schemas.microsoft.com/office/powerpoint/2010/main" val="2818270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3" name="Arc 6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907" y="81568"/>
            <a:ext cx="5458838" cy="1142219"/>
          </a:xfrm>
        </p:spPr>
        <p:txBody>
          <a:bodyPr>
            <a:normAutofit/>
          </a:bodyPr>
          <a:lstStyle/>
          <a:p>
            <a:r>
              <a:rPr lang="el-GR" dirty="0"/>
              <a:t>Ελλάδα</a:t>
            </a:r>
            <a:endParaRPr lang="en-GR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E2CD5928-91B5-DDD9-E840-700651F12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942" y="264914"/>
            <a:ext cx="1436514" cy="958873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9" y="1048871"/>
            <a:ext cx="8942295" cy="5037723"/>
          </a:xfrm>
        </p:spPr>
        <p:txBody>
          <a:bodyPr>
            <a:noAutofit/>
          </a:bodyPr>
          <a:lstStyle/>
          <a:p>
            <a:r>
              <a:rPr lang="el-GR" sz="3200" dirty="0"/>
              <a:t>Η </a:t>
            </a:r>
            <a:r>
              <a:rPr lang="el-GR" sz="3200" b="1" dirty="0"/>
              <a:t>πολυπολιτισμική σύνθεση των σχολικών τάξεων</a:t>
            </a:r>
            <a:r>
              <a:rPr lang="el-GR" sz="3200" dirty="0"/>
              <a:t>, θα μπορούσε να αποτελέσει το ιδανικό περιβάλλον για την εκπαίδευση σχετικά με την πολιτιστική κληρονομιά των λαών, </a:t>
            </a:r>
          </a:p>
          <a:p>
            <a:r>
              <a:rPr lang="el-GR" sz="3200" dirty="0"/>
              <a:t>Με την ανταλλαγή των στοιχείων της πολιτιστικής κληρονομιάς, </a:t>
            </a:r>
            <a:r>
              <a:rPr lang="el-GR" sz="3200" b="1" dirty="0"/>
              <a:t>θα αμβλυνθούν οι επιπτώσεις</a:t>
            </a:r>
            <a:r>
              <a:rPr lang="el-GR" sz="3200" dirty="0"/>
              <a:t> των προαναφερθέντων ευρημάτων</a:t>
            </a:r>
          </a:p>
          <a:p>
            <a:r>
              <a:rPr lang="el-GR" sz="3200" dirty="0"/>
              <a:t>η ανάπτυξη μιας </a:t>
            </a:r>
            <a:r>
              <a:rPr lang="el-GR" sz="3200" b="1" dirty="0"/>
              <a:t>κατάλληλης αλληλεπίδρασης </a:t>
            </a:r>
            <a:r>
              <a:rPr lang="el-GR" sz="3200" dirty="0"/>
              <a:t>μεταξύ των μαθητών, αλλά και μεταξύ εκπαιδευτικών και μαθητών οδηγεί στη </a:t>
            </a:r>
            <a:r>
              <a:rPr lang="el-GR" sz="3200" b="1" dirty="0"/>
              <a:t>γλωσσική και πολιτισμική τους ενδυνάμωση </a:t>
            </a:r>
            <a:endParaRPr lang="en-GR" sz="3200" b="1" dirty="0"/>
          </a:p>
        </p:txBody>
      </p:sp>
    </p:spTree>
    <p:extLst>
      <p:ext uri="{BB962C8B-B14F-4D97-AF65-F5344CB8AC3E}">
        <p14:creationId xmlns:p14="http://schemas.microsoft.com/office/powerpoint/2010/main" val="663952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060">
            <a:extLst>
              <a:ext uri="{FF2B5EF4-FFF2-40B4-BE49-F238E27FC236}">
                <a16:creationId xmlns:a16="http://schemas.microsoft.com/office/drawing/2014/main" id="{A8B47028-B927-4237-A6A0-F5D94F8BE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8DE2D4-C81A-33D5-B856-8C1D5191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679" y="2285999"/>
            <a:ext cx="5334930" cy="368512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l-GR" sz="3800" b="1" dirty="0">
                <a:solidFill>
                  <a:srgbClr val="FFFFFF"/>
                </a:solidFill>
              </a:rPr>
              <a:t>Ό</a:t>
            </a:r>
            <a:r>
              <a:rPr lang="el-GR" sz="38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λες οι συμμετέχουσες χώρες, κατά τη διάρκεια των τελευταίων ετών έχουν επηρεαστεί από την εισερχόμενη ροή προσφύγων και μεταναστευτικών πληθυσμών</a:t>
            </a:r>
            <a:endParaRPr lang="en-US" sz="3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63" name="Oval 2062">
            <a:extLst>
              <a:ext uri="{FF2B5EF4-FFF2-40B4-BE49-F238E27FC236}">
                <a16:creationId xmlns:a16="http://schemas.microsoft.com/office/drawing/2014/main" id="{F35BC0E3-6FE4-4491-BA19-C0126066A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4233" y="1222264"/>
            <a:ext cx="385605" cy="385605"/>
          </a:xfrm>
          <a:prstGeom prst="ellipse">
            <a:avLst/>
          </a:prstGeom>
          <a:noFill/>
          <a:ln w="127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5" name="Freeform: Shape 2064">
            <a:extLst>
              <a:ext uri="{FF2B5EF4-FFF2-40B4-BE49-F238E27FC236}">
                <a16:creationId xmlns:a16="http://schemas.microsoft.com/office/drawing/2014/main" id="{DB11BD18-218F-49C7-BE16-82AEA08B2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5743" y="-4098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050" name="Picture 2" descr="Icon&#10;&#10;Description automatically generated">
            <a:extLst>
              <a:ext uri="{FF2B5EF4-FFF2-40B4-BE49-F238E27FC236}">
                <a16:creationId xmlns:a16="http://schemas.microsoft.com/office/drawing/2014/main" id="{C88B875E-FE55-E154-BE68-0A3EA3B043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" r="4810" b="4"/>
          <a:stretch/>
        </p:blipFill>
        <p:spPr bwMode="auto">
          <a:xfrm>
            <a:off x="9067622" y="-4095"/>
            <a:ext cx="2379301" cy="1704729"/>
          </a:xfrm>
          <a:custGeom>
            <a:avLst/>
            <a:gdLst/>
            <a:ahLst/>
            <a:cxnLst/>
            <a:rect l="l" t="t" r="r" b="b"/>
            <a:pathLst>
              <a:path w="2379301" h="1704729">
                <a:moveTo>
                  <a:pt x="118544" y="0"/>
                </a:moveTo>
                <a:lnTo>
                  <a:pt x="2260757" y="0"/>
                </a:lnTo>
                <a:lnTo>
                  <a:pt x="2285812" y="52013"/>
                </a:lnTo>
                <a:cubicBezTo>
                  <a:pt x="2346012" y="194340"/>
                  <a:pt x="2379301" y="350822"/>
                  <a:pt x="2379301" y="515079"/>
                </a:cubicBezTo>
                <a:cubicBezTo>
                  <a:pt x="2379301" y="1172105"/>
                  <a:pt x="1846677" y="1704729"/>
                  <a:pt x="1189650" y="1704729"/>
                </a:cubicBezTo>
                <a:cubicBezTo>
                  <a:pt x="532624" y="1704729"/>
                  <a:pt x="0" y="1172105"/>
                  <a:pt x="0" y="515079"/>
                </a:cubicBezTo>
                <a:cubicBezTo>
                  <a:pt x="0" y="350822"/>
                  <a:pt x="33289" y="194340"/>
                  <a:pt x="93489" y="5201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7" name="Freeform: Shape 2066">
            <a:extLst>
              <a:ext uri="{FF2B5EF4-FFF2-40B4-BE49-F238E27FC236}">
                <a16:creationId xmlns:a16="http://schemas.microsoft.com/office/drawing/2014/main" id="{EA996627-3E00-4A50-8640-F4F7D38C5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54677" y="783838"/>
            <a:ext cx="756196" cy="31844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4" name="Picture 6" descr="Shape&#10;&#10;Description automatically generated">
            <a:extLst>
              <a:ext uri="{FF2B5EF4-FFF2-40B4-BE49-F238E27FC236}">
                <a16:creationId xmlns:a16="http://schemas.microsoft.com/office/drawing/2014/main" id="{D0A8F31E-47A7-0A9C-D3EF-685AB02CDD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810" b="4"/>
          <a:stretch/>
        </p:blipFill>
        <p:spPr bwMode="auto">
          <a:xfrm>
            <a:off x="9952384" y="1760434"/>
            <a:ext cx="2239616" cy="2708616"/>
          </a:xfrm>
          <a:custGeom>
            <a:avLst/>
            <a:gdLst/>
            <a:ahLst/>
            <a:cxnLst/>
            <a:rect l="l" t="t" r="r" b="b"/>
            <a:pathLst>
              <a:path w="2085425" h="2522136">
                <a:moveTo>
                  <a:pt x="1261068" y="0"/>
                </a:moveTo>
                <a:cubicBezTo>
                  <a:pt x="1565773" y="0"/>
                  <a:pt x="1845238" y="108068"/>
                  <a:pt x="2063225" y="287967"/>
                </a:cubicBezTo>
                <a:lnTo>
                  <a:pt x="2085425" y="308144"/>
                </a:lnTo>
                <a:lnTo>
                  <a:pt x="2085425" y="2213992"/>
                </a:lnTo>
                <a:lnTo>
                  <a:pt x="2063225" y="2234170"/>
                </a:lnTo>
                <a:cubicBezTo>
                  <a:pt x="1845238" y="2414068"/>
                  <a:pt x="1565773" y="2522136"/>
                  <a:pt x="1261068" y="2522136"/>
                </a:cubicBezTo>
                <a:cubicBezTo>
                  <a:pt x="564599" y="2522136"/>
                  <a:pt x="0" y="1957537"/>
                  <a:pt x="0" y="1261068"/>
                </a:cubicBezTo>
                <a:cubicBezTo>
                  <a:pt x="0" y="564599"/>
                  <a:pt x="564599" y="0"/>
                  <a:pt x="12610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A7B57FCB-7C5D-D4B3-162C-5D7613ED3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" r="3102" b="3"/>
          <a:stretch/>
        </p:blipFill>
        <p:spPr bwMode="auto">
          <a:xfrm>
            <a:off x="9170976" y="4749556"/>
            <a:ext cx="3021024" cy="2108444"/>
          </a:xfrm>
          <a:custGeom>
            <a:avLst/>
            <a:gdLst/>
            <a:ahLst/>
            <a:cxnLst/>
            <a:rect l="l" t="t" r="r" b="b"/>
            <a:pathLst>
              <a:path w="3021024" h="2108444">
                <a:moveTo>
                  <a:pt x="1655192" y="0"/>
                </a:moveTo>
                <a:cubicBezTo>
                  <a:pt x="2169394" y="0"/>
                  <a:pt x="2628833" y="234475"/>
                  <a:pt x="2932420" y="602338"/>
                </a:cubicBezTo>
                <a:lnTo>
                  <a:pt x="3021024" y="720827"/>
                </a:lnTo>
                <a:lnTo>
                  <a:pt x="3021024" y="2108444"/>
                </a:lnTo>
                <a:lnTo>
                  <a:pt x="64399" y="2108444"/>
                </a:lnTo>
                <a:lnTo>
                  <a:pt x="33628" y="1988773"/>
                </a:lnTo>
                <a:cubicBezTo>
                  <a:pt x="11579" y="1881024"/>
                  <a:pt x="0" y="1769461"/>
                  <a:pt x="0" y="1655194"/>
                </a:cubicBezTo>
                <a:cubicBezTo>
                  <a:pt x="0" y="741057"/>
                  <a:pt x="741056" y="0"/>
                  <a:pt x="165519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2C6325A2-28BF-305D-8336-63EBEC7A30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" r="32631" b="3"/>
          <a:stretch/>
        </p:blipFill>
        <p:spPr bwMode="auto">
          <a:xfrm>
            <a:off x="6172634" y="2105827"/>
            <a:ext cx="3468770" cy="346877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9" name="Freeform: Shape 2068">
            <a:extLst>
              <a:ext uri="{FF2B5EF4-FFF2-40B4-BE49-F238E27FC236}">
                <a16:creationId xmlns:a16="http://schemas.microsoft.com/office/drawing/2014/main" id="{184DB80F-D629-4A24-AE0B-F583086D2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51946">
            <a:off x="6691190" y="5832133"/>
            <a:ext cx="1780023" cy="1237913"/>
          </a:xfrm>
          <a:custGeom>
            <a:avLst/>
            <a:gdLst>
              <a:gd name="connsiteX0" fmla="*/ 1585229 w 1780023"/>
              <a:gd name="connsiteY0" fmla="*/ 764759 h 1237913"/>
              <a:gd name="connsiteX1" fmla="*/ 1623024 w 1780023"/>
              <a:gd name="connsiteY1" fmla="*/ 792810 h 1237913"/>
              <a:gd name="connsiteX2" fmla="*/ 1777614 w 1780023"/>
              <a:gd name="connsiteY2" fmla="*/ 1157141 h 1237913"/>
              <a:gd name="connsiteX3" fmla="*/ 1733799 w 1780023"/>
              <a:gd name="connsiteY3" fmla="*/ 1235532 h 1237913"/>
              <a:gd name="connsiteX4" fmla="*/ 1716464 w 1780023"/>
              <a:gd name="connsiteY4" fmla="*/ 1237722 h 1237913"/>
              <a:gd name="connsiteX5" fmla="*/ 1716464 w 1780023"/>
              <a:gd name="connsiteY5" fmla="*/ 1237913 h 1237913"/>
              <a:gd name="connsiteX6" fmla="*/ 1655409 w 1780023"/>
              <a:gd name="connsiteY6" fmla="*/ 1191717 h 1237913"/>
              <a:gd name="connsiteX7" fmla="*/ 1513200 w 1780023"/>
              <a:gd name="connsiteY7" fmla="*/ 856627 h 1237913"/>
              <a:gd name="connsiteX8" fmla="*/ 1538499 w 1780023"/>
              <a:gd name="connsiteY8" fmla="*/ 770415 h 1237913"/>
              <a:gd name="connsiteX9" fmla="*/ 1585229 w 1780023"/>
              <a:gd name="connsiteY9" fmla="*/ 764759 h 1237913"/>
              <a:gd name="connsiteX10" fmla="*/ 477919 w 1780023"/>
              <a:gd name="connsiteY10" fmla="*/ 21437 h 1237913"/>
              <a:gd name="connsiteX11" fmla="*/ 509236 w 1780023"/>
              <a:gd name="connsiteY11" fmla="*/ 84182 h 1237913"/>
              <a:gd name="connsiteX12" fmla="*/ 445829 w 1780023"/>
              <a:gd name="connsiteY12" fmla="*/ 139871 h 1237913"/>
              <a:gd name="connsiteX13" fmla="*/ 437447 w 1780023"/>
              <a:gd name="connsiteY13" fmla="*/ 139395 h 1237913"/>
              <a:gd name="connsiteX14" fmla="*/ 73211 w 1780023"/>
              <a:gd name="connsiteY14" fmla="*/ 137204 h 1237913"/>
              <a:gd name="connsiteX15" fmla="*/ 749 w 1780023"/>
              <a:gd name="connsiteY15" fmla="*/ 84082 h 1237913"/>
              <a:gd name="connsiteX16" fmla="*/ 53871 w 1780023"/>
              <a:gd name="connsiteY16" fmla="*/ 11621 h 1237913"/>
              <a:gd name="connsiteX17" fmla="*/ 58352 w 1780023"/>
              <a:gd name="connsiteY17" fmla="*/ 11093 h 1237913"/>
              <a:gd name="connsiteX18" fmla="*/ 454020 w 1780023"/>
              <a:gd name="connsiteY18" fmla="*/ 13474 h 1237913"/>
              <a:gd name="connsiteX19" fmla="*/ 477919 w 1780023"/>
              <a:gd name="connsiteY19" fmla="*/ 21437 h 1237913"/>
              <a:gd name="connsiteX20" fmla="*/ 957797 w 1780023"/>
              <a:gd name="connsiteY20" fmla="*/ 167970 h 1237913"/>
              <a:gd name="connsiteX21" fmla="*/ 1286982 w 1780023"/>
              <a:gd name="connsiteY21" fmla="*/ 387616 h 1237913"/>
              <a:gd name="connsiteX22" fmla="*/ 1293725 w 1780023"/>
              <a:gd name="connsiteY22" fmla="*/ 477075 h 1237913"/>
              <a:gd name="connsiteX23" fmla="*/ 1245453 w 1780023"/>
              <a:gd name="connsiteY23" fmla="*/ 499154 h 1237913"/>
              <a:gd name="connsiteX24" fmla="*/ 1245167 w 1780023"/>
              <a:gd name="connsiteY24" fmla="*/ 499154 h 1237913"/>
              <a:gd name="connsiteX25" fmla="*/ 1203638 w 1780023"/>
              <a:gd name="connsiteY25" fmla="*/ 484104 h 1237913"/>
              <a:gd name="connsiteX26" fmla="*/ 900647 w 1780023"/>
              <a:gd name="connsiteY26" fmla="*/ 281508 h 1237913"/>
              <a:gd name="connsiteX27" fmla="*/ 872454 w 1780023"/>
              <a:gd name="connsiteY27" fmla="*/ 196164 h 1237913"/>
              <a:gd name="connsiteX28" fmla="*/ 957797 w 1780023"/>
              <a:gd name="connsiteY28" fmla="*/ 167970 h 123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80023" h="1237913"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071" name="Freeform: Shape 2070">
            <a:extLst>
              <a:ext uri="{FF2B5EF4-FFF2-40B4-BE49-F238E27FC236}">
                <a16:creationId xmlns:a16="http://schemas.microsoft.com/office/drawing/2014/main" id="{5D6DAB5F-1A95-4E9C-9BB9-05A2FECB0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2910" y="6538912"/>
            <a:ext cx="1484156" cy="319088"/>
          </a:xfrm>
          <a:custGeom>
            <a:avLst/>
            <a:gdLst>
              <a:gd name="connsiteX0" fmla="*/ 742077 w 1484156"/>
              <a:gd name="connsiteY0" fmla="*/ 0 h 319088"/>
              <a:gd name="connsiteX1" fmla="*/ 1384409 w 1484156"/>
              <a:gd name="connsiteY1" fmla="*/ 224336 h 319088"/>
              <a:gd name="connsiteX2" fmla="*/ 1484156 w 1484156"/>
              <a:gd name="connsiteY2" fmla="*/ 319088 h 319088"/>
              <a:gd name="connsiteX3" fmla="*/ 0 w 1484156"/>
              <a:gd name="connsiteY3" fmla="*/ 319088 h 319088"/>
              <a:gd name="connsiteX4" fmla="*/ 99747 w 1484156"/>
              <a:gd name="connsiteY4" fmla="*/ 224336 h 319088"/>
              <a:gd name="connsiteX5" fmla="*/ 742077 w 1484156"/>
              <a:gd name="connsiteY5" fmla="*/ 0 h 31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156" h="319088">
                <a:moveTo>
                  <a:pt x="742077" y="0"/>
                </a:moveTo>
                <a:cubicBezTo>
                  <a:pt x="986072" y="0"/>
                  <a:pt x="1209855" y="84189"/>
                  <a:pt x="1384409" y="224336"/>
                </a:cubicBezTo>
                <a:lnTo>
                  <a:pt x="1484156" y="319088"/>
                </a:lnTo>
                <a:lnTo>
                  <a:pt x="0" y="319088"/>
                </a:lnTo>
                <a:lnTo>
                  <a:pt x="99747" y="224336"/>
                </a:lnTo>
                <a:cubicBezTo>
                  <a:pt x="274301" y="84189"/>
                  <a:pt x="498083" y="0"/>
                  <a:pt x="7420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22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C72F88-4381-4699-6F7E-77569F23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FFFF"/>
                </a:solidFill>
              </a:rPr>
              <a:t>Η πίεση του μεταναστευτικού</a:t>
            </a:r>
            <a:endParaRPr lang="en-GR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3B170-AD53-0F29-4398-D6517C02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6506" y="591344"/>
            <a:ext cx="7503459" cy="5769115"/>
          </a:xfrm>
        </p:spPr>
        <p:txBody>
          <a:bodyPr anchor="ctr">
            <a:normAutofit fontScale="92500" lnSpcReduction="10000"/>
          </a:bodyPr>
          <a:lstStyle/>
          <a:p>
            <a:r>
              <a:rPr lang="el-GR" sz="3200" dirty="0"/>
              <a:t>Δημιούργησε την ανάγκη για τις χώρες υποδοχής να </a:t>
            </a:r>
            <a:r>
              <a:rPr lang="el-GR" sz="3200" b="1" dirty="0"/>
              <a:t>επαναπροσδιορίσουν</a:t>
            </a:r>
            <a:r>
              <a:rPr lang="el-GR" sz="3200" dirty="0"/>
              <a:t> την έννοια της </a:t>
            </a:r>
            <a:r>
              <a:rPr lang="el-GR" sz="3200" b="1" dirty="0"/>
              <a:t>πολιτιστικής διπλωματίας</a:t>
            </a:r>
            <a:r>
              <a:rPr lang="el-GR" sz="3200" dirty="0"/>
              <a:t>,</a:t>
            </a:r>
          </a:p>
          <a:p>
            <a:r>
              <a:rPr lang="el-GR" sz="3200" dirty="0"/>
              <a:t>Απομάκρυνση από το αρχικό </a:t>
            </a:r>
            <a:r>
              <a:rPr lang="el-GR" sz="3200" b="1" dirty="0" err="1"/>
              <a:t>εθνικοκεντρικό</a:t>
            </a:r>
            <a:r>
              <a:rPr lang="el-GR" sz="3200" dirty="0"/>
              <a:t> πολιτιστικό μοντέλο </a:t>
            </a:r>
          </a:p>
          <a:p>
            <a:r>
              <a:rPr lang="el-GR" sz="3200" dirty="0"/>
              <a:t>Ευρύτερη προοπτική, του </a:t>
            </a:r>
            <a:r>
              <a:rPr lang="el-GR" sz="3200" b="1" dirty="0"/>
              <a:t>πολιτισμού ως μέσου κατανόησης και αποδοχής της διαφορετικότητας </a:t>
            </a:r>
            <a:r>
              <a:rPr lang="el-GR" sz="3200" dirty="0"/>
              <a:t>και απόρριψης της ξενοφοβίας και του εθνικισμού</a:t>
            </a:r>
          </a:p>
          <a:p>
            <a:r>
              <a:rPr lang="el-GR" sz="3200" dirty="0"/>
              <a:t>Αναζητείται ένας τρόπος εξισορρόπησης μεταξύ της </a:t>
            </a:r>
            <a:r>
              <a:rPr lang="el-GR" sz="3200" b="1" dirty="0"/>
              <a:t>διατήρησης πολιτιστικής ταυτότητας</a:t>
            </a:r>
            <a:r>
              <a:rPr lang="el-GR" sz="3200" dirty="0"/>
              <a:t> και της </a:t>
            </a:r>
            <a:r>
              <a:rPr lang="el-GR" sz="3200" b="1" dirty="0"/>
              <a:t>πολιτιστικής ποικιλομορφίας</a:t>
            </a:r>
            <a:endParaRPr lang="en-GR" sz="3200" b="1" dirty="0"/>
          </a:p>
        </p:txBody>
      </p:sp>
    </p:spTree>
    <p:extLst>
      <p:ext uri="{BB962C8B-B14F-4D97-AF65-F5344CB8AC3E}">
        <p14:creationId xmlns:p14="http://schemas.microsoft.com/office/powerpoint/2010/main" val="381515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8DE2D4-C81A-33D5-B856-8C1D5191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752" y="4036136"/>
            <a:ext cx="8211683" cy="18492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effectLst/>
              </a:rPr>
              <a:t>Η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διε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π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ίδρ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α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ση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π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ολιτισμού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κ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α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ι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εκ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πα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ίδευσης</a:t>
            </a:r>
            <a:br>
              <a:rPr lang="el-GR" sz="3600" b="1" dirty="0">
                <a:solidFill>
                  <a:schemeClr val="tx1"/>
                </a:solidFill>
                <a:effectLst/>
              </a:rPr>
            </a:br>
            <a:r>
              <a:rPr lang="el-GR" sz="3600" b="1" dirty="0">
                <a:solidFill>
                  <a:schemeClr val="tx1"/>
                </a:solidFill>
              </a:rPr>
              <a:t>Εθνικές Εκθέσεις: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</a:t>
            </a:r>
            <a:br>
              <a:rPr lang="el-GR" sz="3600" b="1" dirty="0">
                <a:solidFill>
                  <a:schemeClr val="tx1"/>
                </a:solidFill>
                <a:effectLst/>
              </a:rPr>
            </a:br>
            <a:r>
              <a:rPr lang="en-US" sz="3600" b="1" dirty="0" err="1">
                <a:solidFill>
                  <a:schemeClr val="tx1"/>
                </a:solidFill>
                <a:effectLst/>
              </a:rPr>
              <a:t>Κύ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π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ρου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- 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Ισ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πα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νί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α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ς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- 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Μάλτ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α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ς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– 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Ελλάδ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α</a:t>
            </a:r>
            <a:r>
              <a:rPr lang="en-US" sz="3600" b="1" dirty="0" err="1">
                <a:solidFill>
                  <a:schemeClr val="tx1"/>
                </a:solidFill>
                <a:effectLst/>
              </a:rPr>
              <a:t>ς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EBA87361-6D30-46E4-834B-719CF5905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8332"/>
            <a:ext cx="3564638" cy="4569668"/>
          </a:xfrm>
          <a:custGeom>
            <a:avLst/>
            <a:gdLst>
              <a:gd name="connsiteX0" fmla="*/ 640080 w 3564638"/>
              <a:gd name="connsiteY0" fmla="*/ 0 h 4569668"/>
              <a:gd name="connsiteX1" fmla="*/ 3564638 w 3564638"/>
              <a:gd name="connsiteY1" fmla="*/ 2924558 h 4569668"/>
              <a:gd name="connsiteX2" fmla="*/ 3065170 w 3564638"/>
              <a:gd name="connsiteY2" fmla="*/ 4559707 h 4569668"/>
              <a:gd name="connsiteX3" fmla="*/ 3057720 w 3564638"/>
              <a:gd name="connsiteY3" fmla="*/ 4569668 h 4569668"/>
              <a:gd name="connsiteX4" fmla="*/ 0 w 3564638"/>
              <a:gd name="connsiteY4" fmla="*/ 4569668 h 4569668"/>
              <a:gd name="connsiteX5" fmla="*/ 0 w 3564638"/>
              <a:gd name="connsiteY5" fmla="*/ 72448 h 4569668"/>
              <a:gd name="connsiteX6" fmla="*/ 50679 w 3564638"/>
              <a:gd name="connsiteY6" fmla="*/ 59417 h 4569668"/>
              <a:gd name="connsiteX7" fmla="*/ 640080 w 3564638"/>
              <a:gd name="connsiteY7" fmla="*/ 0 h 456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8" name="Freeform: Shape 2064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7" name="Freeform: Shape 2066">
            <a:extLst>
              <a:ext uri="{FF2B5EF4-FFF2-40B4-BE49-F238E27FC236}">
                <a16:creationId xmlns:a16="http://schemas.microsoft.com/office/drawing/2014/main" id="{D89DB1C0-FEEC-4CB6-88B2-F9C5562E0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574" y="0"/>
            <a:ext cx="3913632" cy="2285234"/>
          </a:xfrm>
          <a:custGeom>
            <a:avLst/>
            <a:gdLst>
              <a:gd name="connsiteX0" fmla="*/ 29691 w 3913632"/>
              <a:gd name="connsiteY0" fmla="*/ 0 h 2285234"/>
              <a:gd name="connsiteX1" fmla="*/ 3883942 w 3913632"/>
              <a:gd name="connsiteY1" fmla="*/ 0 h 2285234"/>
              <a:gd name="connsiteX2" fmla="*/ 3903529 w 3913632"/>
              <a:gd name="connsiteY2" fmla="*/ 128345 h 2285234"/>
              <a:gd name="connsiteX3" fmla="*/ 3913632 w 3913632"/>
              <a:gd name="connsiteY3" fmla="*/ 328418 h 2285234"/>
              <a:gd name="connsiteX4" fmla="*/ 1956816 w 3913632"/>
              <a:gd name="connsiteY4" fmla="*/ 2285234 h 2285234"/>
              <a:gd name="connsiteX5" fmla="*/ 0 w 3913632"/>
              <a:gd name="connsiteY5" fmla="*/ 328418 h 2285234"/>
              <a:gd name="connsiteX6" fmla="*/ 10103 w 3913632"/>
              <a:gd name="connsiteY6" fmla="*/ 128345 h 228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2C6325A2-28BF-305D-8336-63EBEC7A3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1814" y="200685"/>
            <a:ext cx="2319103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Oval 2068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117" y="615908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1" name="Oval 2070">
            <a:extLst>
              <a:ext uri="{FF2B5EF4-FFF2-40B4-BE49-F238E27FC236}">
                <a16:creationId xmlns:a16="http://schemas.microsoft.com/office/drawing/2014/main" id="{08163D1C-ED91-4D5F-A33B-CF1256B27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7709" y="780500"/>
            <a:ext cx="2852928" cy="285292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88B875E-FE55-E154-BE68-0A3EA3B04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59457" y="1463034"/>
            <a:ext cx="2319103" cy="15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D0A8F31E-47A7-0A9C-D3EF-685AB02CD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757" y="4036135"/>
            <a:ext cx="2319102" cy="1548000"/>
          </a:xfrm>
          <a:prstGeom prst="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0" name="Freeform: Shape 2072">
            <a:extLst>
              <a:ext uri="{FF2B5EF4-FFF2-40B4-BE49-F238E27FC236}">
                <a16:creationId xmlns:a16="http://schemas.microsoft.com/office/drawing/2014/main" id="{31103AB2-C090-458F-B752-294F23AF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1"/>
            <a:ext cx="3439432" cy="3785157"/>
          </a:xfrm>
          <a:custGeom>
            <a:avLst/>
            <a:gdLst>
              <a:gd name="connsiteX0" fmla="*/ 198262 w 3439432"/>
              <a:gd name="connsiteY0" fmla="*/ 0 h 3785157"/>
              <a:gd name="connsiteX1" fmla="*/ 3439432 w 3439432"/>
              <a:gd name="connsiteY1" fmla="*/ 0 h 3785157"/>
              <a:gd name="connsiteX2" fmla="*/ 3439432 w 3439432"/>
              <a:gd name="connsiteY2" fmla="*/ 3697836 h 3785157"/>
              <a:gd name="connsiteX3" fmla="*/ 3318024 w 3439432"/>
              <a:gd name="connsiteY3" fmla="*/ 3729054 h 3785157"/>
              <a:gd name="connsiteX4" fmla="*/ 2761488 w 3439432"/>
              <a:gd name="connsiteY4" fmla="*/ 3785157 h 3785157"/>
              <a:gd name="connsiteX5" fmla="*/ 0 w 3439432"/>
              <a:gd name="connsiteY5" fmla="*/ 1023669 h 3785157"/>
              <a:gd name="connsiteX6" fmla="*/ 124151 w 3439432"/>
              <a:gd name="connsiteY6" fmla="*/ 202487 h 378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785157">
                <a:moveTo>
                  <a:pt x="198262" y="0"/>
                </a:moveTo>
                <a:lnTo>
                  <a:pt x="3439432" y="0"/>
                </a:lnTo>
                <a:lnTo>
                  <a:pt x="3439432" y="3697836"/>
                </a:lnTo>
                <a:lnTo>
                  <a:pt x="3318024" y="3729054"/>
                </a:lnTo>
                <a:cubicBezTo>
                  <a:pt x="3138258" y="3765839"/>
                  <a:pt x="2952129" y="3785157"/>
                  <a:pt x="2761488" y="3785157"/>
                </a:cubicBezTo>
                <a:cubicBezTo>
                  <a:pt x="1236360" y="3785157"/>
                  <a:pt x="0" y="2548797"/>
                  <a:pt x="0" y="1023669"/>
                </a:cubicBezTo>
                <a:cubicBezTo>
                  <a:pt x="0" y="737708"/>
                  <a:pt x="43466" y="461898"/>
                  <a:pt x="124151" y="20248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5" name="Freeform: Shape 2074">
            <a:extLst>
              <a:ext uri="{FF2B5EF4-FFF2-40B4-BE49-F238E27FC236}">
                <a16:creationId xmlns:a16="http://schemas.microsoft.com/office/drawing/2014/main" id="{83D471F3-782A-4BA1-9CAB-FF5CDF0A7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8761" y="-4332"/>
            <a:ext cx="3273238" cy="3618965"/>
          </a:xfrm>
          <a:custGeom>
            <a:avLst/>
            <a:gdLst>
              <a:gd name="connsiteX0" fmla="*/ 210437 w 3273238"/>
              <a:gd name="connsiteY0" fmla="*/ 0 h 3618965"/>
              <a:gd name="connsiteX1" fmla="*/ 3273238 w 3273238"/>
              <a:gd name="connsiteY1" fmla="*/ 0 h 3618965"/>
              <a:gd name="connsiteX2" fmla="*/ 3273238 w 3273238"/>
              <a:gd name="connsiteY2" fmla="*/ 3526409 h 3618965"/>
              <a:gd name="connsiteX3" fmla="*/ 3118338 w 3273238"/>
              <a:gd name="connsiteY3" fmla="*/ 3566238 h 3618965"/>
              <a:gd name="connsiteX4" fmla="*/ 2595295 w 3273238"/>
              <a:gd name="connsiteY4" fmla="*/ 3618965 h 3618965"/>
              <a:gd name="connsiteX5" fmla="*/ 0 w 3273238"/>
              <a:gd name="connsiteY5" fmla="*/ 1023670 h 3618965"/>
              <a:gd name="connsiteX6" fmla="*/ 203951 w 3273238"/>
              <a:gd name="connsiteY6" fmla="*/ 13464 h 3618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3238" h="3618965">
                <a:moveTo>
                  <a:pt x="210437" y="0"/>
                </a:moveTo>
                <a:lnTo>
                  <a:pt x="3273238" y="0"/>
                </a:lnTo>
                <a:lnTo>
                  <a:pt x="3273238" y="3526409"/>
                </a:lnTo>
                <a:lnTo>
                  <a:pt x="3118338" y="3566238"/>
                </a:lnTo>
                <a:cubicBezTo>
                  <a:pt x="2949390" y="3600810"/>
                  <a:pt x="2774463" y="3618965"/>
                  <a:pt x="2595295" y="3618965"/>
                </a:cubicBezTo>
                <a:cubicBezTo>
                  <a:pt x="1161953" y="3618965"/>
                  <a:pt x="0" y="2457012"/>
                  <a:pt x="0" y="1023670"/>
                </a:cubicBezTo>
                <a:cubicBezTo>
                  <a:pt x="0" y="665335"/>
                  <a:pt x="72622" y="323961"/>
                  <a:pt x="203951" y="134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A7B57FCB-7C5D-D4B3-162C-5D7613ED3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3332" y="615908"/>
            <a:ext cx="2319103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332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C72F88-4381-4699-6F7E-77569F23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FFFF"/>
                </a:solidFill>
              </a:rPr>
              <a:t>Η Πολιτιστική Διπλωματία</a:t>
            </a:r>
            <a:endParaRPr lang="en-GR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3B170-AD53-0F29-4398-D6517C02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6506" y="591344"/>
            <a:ext cx="7503459" cy="5769115"/>
          </a:xfrm>
        </p:spPr>
        <p:txBody>
          <a:bodyPr anchor="ctr">
            <a:normAutofit/>
          </a:bodyPr>
          <a:lstStyle/>
          <a:p>
            <a:r>
              <a:rPr lang="el-GR" sz="3200" dirty="0"/>
              <a:t>Αξιοποιείται ως εργαλείο για την </a:t>
            </a:r>
            <a:r>
              <a:rPr lang="el-GR" sz="3200" b="1" dirty="0"/>
              <a:t>ευρωπαϊκή συνοχή μεταξύ των εθνών</a:t>
            </a:r>
            <a:r>
              <a:rPr lang="el-GR" sz="3200" dirty="0"/>
              <a:t> </a:t>
            </a:r>
          </a:p>
          <a:p>
            <a:r>
              <a:rPr lang="el-GR" sz="3200" dirty="0"/>
              <a:t>Μπορεί να χρησιμοποιηθεί για την προώθηση της </a:t>
            </a:r>
            <a:r>
              <a:rPr lang="el-GR" sz="3200" b="1" dirty="0"/>
              <a:t>συνοχής σε εθνική κλίμακα </a:t>
            </a:r>
            <a:r>
              <a:rPr lang="el-GR" sz="3200" dirty="0"/>
              <a:t>μεταξύ γηγενών και μεταναστευτικών πληθυσμών</a:t>
            </a:r>
          </a:p>
          <a:p>
            <a:r>
              <a:rPr lang="el-GR" sz="3200" b="1" dirty="0">
                <a:solidFill>
                  <a:schemeClr val="accent4"/>
                </a:solidFill>
              </a:rPr>
              <a:t>Αυτός ο διττός στόχος μπορεί να υποστηριχθεί με την εισαγωγή της πολιτιστικής διπλωματίας στην εκπαίδευση </a:t>
            </a:r>
            <a:endParaRPr lang="en-GR" sz="3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8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C72F88-4381-4699-6F7E-77569F23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18" y="1153572"/>
            <a:ext cx="3739316" cy="4461163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FFFFFF"/>
                </a:solidFill>
              </a:rPr>
              <a:t>Το έργο </a:t>
            </a:r>
            <a:r>
              <a:rPr lang="en-GB" sz="4000" dirty="0">
                <a:solidFill>
                  <a:srgbClr val="FFFFFF"/>
                </a:solidFill>
              </a:rPr>
              <a:t>EURODIPLOMATS</a:t>
            </a:r>
            <a:endParaRPr lang="en-GR" sz="40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3B170-AD53-0F29-4398-D6517C02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6506" y="591344"/>
            <a:ext cx="7503459" cy="5769115"/>
          </a:xfrm>
        </p:spPr>
        <p:txBody>
          <a:bodyPr anchor="ctr">
            <a:normAutofit/>
          </a:bodyPr>
          <a:lstStyle/>
          <a:p>
            <a:r>
              <a:rPr lang="el-GR" sz="3200" dirty="0"/>
              <a:t>Αξιοποιεί τη φιλοσοφία, τη μεθοδολογία και τις πρακτικές της </a:t>
            </a:r>
            <a:r>
              <a:rPr lang="el-GR" sz="3200" b="1" dirty="0"/>
              <a:t>Διαπολιτισμικής και Παγκόσμιας Εκπαίδευσης</a:t>
            </a:r>
          </a:p>
          <a:p>
            <a:r>
              <a:rPr lang="el-GR" sz="3200" dirty="0"/>
              <a:t>Έχουν τη δύναμη να μετατρέψουν τους μαθητές σε </a:t>
            </a:r>
            <a:r>
              <a:rPr lang="el-GR" sz="3200" b="1" dirty="0"/>
              <a:t>"παγκόσμιους πρεσβευτές στις τάξεις και τις κοινότητές τους»</a:t>
            </a:r>
          </a:p>
          <a:p>
            <a:r>
              <a:rPr lang="el-GR" sz="3200" b="1" dirty="0"/>
              <a:t>«Επιτρέπουν στους μαθητές να σκεφτούν κριτικά </a:t>
            </a:r>
            <a:r>
              <a:rPr lang="el-GR" sz="3200" dirty="0"/>
              <a:t>για τον ρόλο τους στην προώθηση της ειρήνης και της πολιτισμικής διπλωματίας</a:t>
            </a:r>
            <a:r>
              <a:rPr lang="el-GR" sz="3200" b="1" dirty="0"/>
              <a:t>"</a:t>
            </a:r>
          </a:p>
        </p:txBody>
      </p:sp>
      <p:pic>
        <p:nvPicPr>
          <p:cNvPr id="4" name="Picture 3" descr="E:\MyDoc's_1_June_2021\Diplomats\Dissemination\EURODIPLOMATS LOGO.png">
            <a:extLst>
              <a:ext uri="{FF2B5EF4-FFF2-40B4-BE49-F238E27FC236}">
                <a16:creationId xmlns:a16="http://schemas.microsoft.com/office/drawing/2014/main" id="{47CEE373-AA4A-BE27-597D-C63A0867A08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9860"/>
            <a:ext cx="1856015" cy="1098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2358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C72F88-4381-4699-6F7E-77569F23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18" y="1153572"/>
            <a:ext cx="3739316" cy="4461163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FFFFFF"/>
                </a:solidFill>
              </a:rPr>
              <a:t>Το έργο </a:t>
            </a:r>
            <a:r>
              <a:rPr lang="en-GB" sz="4000" dirty="0">
                <a:solidFill>
                  <a:srgbClr val="FFFFFF"/>
                </a:solidFill>
              </a:rPr>
              <a:t>EURODIPLOMATS</a:t>
            </a:r>
            <a:endParaRPr lang="en-GR" sz="40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3B170-AD53-0F29-4398-D6517C02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591344"/>
            <a:ext cx="7652693" cy="5769115"/>
          </a:xfrm>
        </p:spPr>
        <p:txBody>
          <a:bodyPr anchor="ctr">
            <a:normAutofit/>
          </a:bodyPr>
          <a:lstStyle/>
          <a:p>
            <a:r>
              <a:rPr lang="el-GR" sz="3200" dirty="0"/>
              <a:t>Χρησιμοποιεί την </a:t>
            </a:r>
            <a:r>
              <a:rPr lang="el-GR" sz="3200" b="1" dirty="0"/>
              <a:t>τέχνη</a:t>
            </a:r>
            <a:r>
              <a:rPr lang="el-GR" sz="3200" dirty="0"/>
              <a:t>, τα </a:t>
            </a:r>
            <a:r>
              <a:rPr lang="el-GR" sz="3200" b="1" dirty="0"/>
              <a:t>βιβλία</a:t>
            </a:r>
            <a:r>
              <a:rPr lang="el-GR" sz="3200" dirty="0"/>
              <a:t>, τον </a:t>
            </a:r>
            <a:r>
              <a:rPr lang="el-GR" sz="3200" b="1" dirty="0"/>
              <a:t>κινηματογράφο</a:t>
            </a:r>
            <a:r>
              <a:rPr lang="el-GR" sz="3200" dirty="0"/>
              <a:t> και τη </a:t>
            </a:r>
            <a:r>
              <a:rPr lang="el-GR" sz="3200" b="1" dirty="0"/>
              <a:t>γαστρονομία</a:t>
            </a:r>
            <a:r>
              <a:rPr lang="el-GR" sz="3200" dirty="0"/>
              <a:t>, που αποτελούν τα </a:t>
            </a:r>
            <a:r>
              <a:rPr lang="el-GR" sz="3200" b="1" dirty="0"/>
              <a:t>παραδοσιακά εργαλεία </a:t>
            </a:r>
            <a:r>
              <a:rPr lang="el-GR" sz="3200" dirty="0"/>
              <a:t>της πολιτιστικής διπλωματίας. </a:t>
            </a:r>
          </a:p>
          <a:p>
            <a:r>
              <a:rPr lang="el-GR" sz="3200" dirty="0"/>
              <a:t>Χρησιμοποιεί </a:t>
            </a:r>
            <a:r>
              <a:rPr lang="el-GR" sz="3200" b="1" dirty="0"/>
              <a:t>εργαλεία ηλεκτρονικής μάθησης</a:t>
            </a:r>
            <a:r>
              <a:rPr lang="el-GR" sz="3200" dirty="0"/>
              <a:t> που μπορούν να προσφέρουν την ευκαιρία να συνδεθούν με άλλους μαθητές, </a:t>
            </a:r>
            <a:r>
              <a:rPr lang="el-GR" sz="3200" b="1" dirty="0"/>
              <a:t>"γεφυρώνοντας" την απόσταση </a:t>
            </a:r>
            <a:r>
              <a:rPr lang="el-GR" sz="3200" dirty="0"/>
              <a:t>μεταξύ διαφόρων και διαφορετικών πολιτισμών παγκοσμίως. </a:t>
            </a:r>
            <a:endParaRPr lang="el-GR" sz="3200" b="1" dirty="0"/>
          </a:p>
        </p:txBody>
      </p:sp>
      <p:pic>
        <p:nvPicPr>
          <p:cNvPr id="4" name="Picture 3" descr="E:\MyDoc's_1_June_2021\Diplomats\Dissemination\EURODIPLOMATS LOGO.png">
            <a:extLst>
              <a:ext uri="{FF2B5EF4-FFF2-40B4-BE49-F238E27FC236}">
                <a16:creationId xmlns:a16="http://schemas.microsoft.com/office/drawing/2014/main" id="{6557B501-2DEE-790B-35F6-2F2143EDC12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9860"/>
            <a:ext cx="1856015" cy="1098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607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18565" y="124830"/>
            <a:ext cx="5060864" cy="614150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4000" dirty="0"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0" indent="0" algn="ctr">
              <a:buNone/>
            </a:pPr>
            <a:r>
              <a:rPr lang="el-GR" sz="48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Ευχαριστώ πολύ </a:t>
            </a:r>
          </a:p>
          <a:p>
            <a:pPr marL="0" indent="0" algn="ctr">
              <a:buNone/>
            </a:pPr>
            <a:r>
              <a:rPr lang="el-GR" sz="48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για την προσοχή σας</a:t>
            </a:r>
            <a:r>
              <a:rPr lang="en-US" sz="48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! 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3300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Για περισσότερες πληροφορίες:</a:t>
            </a:r>
            <a:r>
              <a:rPr lang="en-US" sz="3300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		</a:t>
            </a:r>
            <a:r>
              <a:rPr lang="en-US" sz="33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           					</a:t>
            </a:r>
            <a:endParaRPr lang="en-US" sz="38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lvl="1">
              <a:lnSpc>
                <a:spcPct val="100000"/>
              </a:lnSpc>
            </a:pPr>
            <a:r>
              <a:rPr lang="el-GR" sz="2800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Ιω</a:t>
            </a:r>
            <a:r>
              <a:rPr lang="en-US" sz="2800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ά</a:t>
            </a:r>
            <a:r>
              <a:rPr lang="el-GR" sz="2800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ννης</a:t>
            </a:r>
            <a:r>
              <a:rPr lang="el-GR" sz="2800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Λεύκος</a:t>
            </a:r>
            <a:endParaRPr lang="el-GR" sz="2800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800" dirty="0">
                <a:latin typeface="Garamond" panose="02020404030301010803" pitchFamily="18" charset="0"/>
                <a:cs typeface="Segoe UI" panose="020B0502040204020203" pitchFamily="34" charset="0"/>
                <a:hlinkClick r:id="rId2"/>
              </a:rPr>
              <a:t>lefkos@uom.edu.gr</a:t>
            </a:r>
            <a:r>
              <a:rPr lang="en-US" sz="2800" dirty="0">
                <a:latin typeface="Garamond" panose="02020404030301010803" pitchFamily="18" charset="0"/>
                <a:cs typeface="Segoe UI" panose="020B0502040204020203" pitchFamily="34" charset="0"/>
              </a:rPr>
              <a:t>	</a:t>
            </a:r>
            <a:r>
              <a:rPr lang="en-US" dirty="0">
                <a:latin typeface="Garamond" panose="02020404030301010803" pitchFamily="18" charset="0"/>
                <a:cs typeface="Segoe UI" panose="020B0502040204020203" pitchFamily="34" charset="0"/>
              </a:rPr>
              <a:t>				</a:t>
            </a:r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							</a:t>
            </a:r>
          </a:p>
          <a:p>
            <a:pPr marL="692150" lvl="1" indent="0">
              <a:lnSpc>
                <a:spcPct val="100000"/>
              </a:lnSpc>
              <a:buNone/>
            </a:pPr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							</a:t>
            </a:r>
          </a:p>
          <a:p>
            <a:pPr marL="692150" lvl="1" indent="0">
              <a:lnSpc>
                <a:spcPct val="100000"/>
              </a:lnSpc>
              <a:buNone/>
            </a:pPr>
            <a:endParaRPr lang="en-US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endParaRPr lang="en-US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</p:txBody>
      </p:sp>
      <p:pic>
        <p:nvPicPr>
          <p:cNvPr id="1026" name="Picture 2" descr="Website Icon. Blue and Black Colors Stock Illustration - Illustration of  computer, online: 146248329">
            <a:extLst>
              <a:ext uri="{FF2B5EF4-FFF2-40B4-BE49-F238E27FC236}">
                <a16:creationId xmlns:a16="http://schemas.microsoft.com/office/drawing/2014/main" id="{4A64F648-C2DA-F2AB-0040-31166CA1E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688" y="593277"/>
            <a:ext cx="800915" cy="80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cebook Round Color 2021 icon PNG and SVG Vector Free Download">
            <a:extLst>
              <a:ext uri="{FF2B5EF4-FFF2-40B4-BE49-F238E27FC236}">
                <a16:creationId xmlns:a16="http://schemas.microsoft.com/office/drawing/2014/main" id="{8DC889BD-82A9-06AA-1CF1-259DB3350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028" y="1810479"/>
            <a:ext cx="542234" cy="54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lor twitter icon - Free Social Icons | Free icons">
            <a:extLst>
              <a:ext uri="{FF2B5EF4-FFF2-40B4-BE49-F238E27FC236}">
                <a16:creationId xmlns:a16="http://schemas.microsoft.com/office/drawing/2014/main" id="{5075CA7E-BB73-BAEA-6C7F-D21033507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540" y="2833716"/>
            <a:ext cx="605210" cy="605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lideshare Icon">
            <a:extLst>
              <a:ext uri="{FF2B5EF4-FFF2-40B4-BE49-F238E27FC236}">
                <a16:creationId xmlns:a16="http://schemas.microsoft.com/office/drawing/2014/main" id="{471D4990-24C7-E908-D58A-1EB725BD4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540" y="3940679"/>
            <a:ext cx="605211" cy="60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rchived: Resources for Staff / Padlet">
            <a:extLst>
              <a:ext uri="{FF2B5EF4-FFF2-40B4-BE49-F238E27FC236}">
                <a16:creationId xmlns:a16="http://schemas.microsoft.com/office/drawing/2014/main" id="{C4D7D86D-943D-EEB1-4EF6-29B7C1FCA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309" y="5061365"/>
            <a:ext cx="577673" cy="57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AE788D-72BB-EF63-87C4-F73375A6A327}"/>
              </a:ext>
            </a:extLst>
          </p:cNvPr>
          <p:cNvSpPr txBox="1"/>
          <p:nvPr/>
        </p:nvSpPr>
        <p:spPr>
          <a:xfrm>
            <a:off x="7184146" y="689413"/>
            <a:ext cx="470152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Eurodiplomats.com</a:t>
            </a:r>
            <a:endParaRPr lang="en-US" sz="24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endParaRPr lang="en-US" sz="2400" b="1" dirty="0"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endParaRPr lang="en-US" sz="24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EuroDiplomats</a:t>
            </a: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 Schools</a:t>
            </a:r>
          </a:p>
          <a:p>
            <a:pPr marL="692150" lvl="1" indent="0">
              <a:lnSpc>
                <a:spcPct val="100000"/>
              </a:lnSpc>
              <a:buNone/>
            </a:pPr>
            <a:endParaRPr lang="en-US" sz="24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		</a:t>
            </a: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@</a:t>
            </a:r>
            <a:r>
              <a:rPr lang="en-US" sz="2400" b="1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Eurodiplomats</a:t>
            </a: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	</a:t>
            </a:r>
          </a:p>
          <a:p>
            <a:pPr marL="692150" lvl="1" indent="0">
              <a:lnSpc>
                <a:spcPct val="100000"/>
              </a:lnSpc>
              <a:buNone/>
            </a:pPr>
            <a:endParaRPr lang="en-US" sz="24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		</a:t>
            </a:r>
            <a:endParaRPr lang="en-US" sz="2400" b="1" dirty="0"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Eurodiplomats</a:t>
            </a:r>
            <a:endParaRPr lang="en-US" sz="24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endParaRPr lang="en-US" sz="24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		</a:t>
            </a:r>
            <a:endParaRPr lang="en-US" sz="2400" b="1" dirty="0">
              <a:latin typeface="Garamond" panose="02020404030301010803" pitchFamily="18" charset="0"/>
              <a:cs typeface="Segoe UI" panose="020B0502040204020203" pitchFamily="34" charset="0"/>
            </a:endParaRPr>
          </a:p>
          <a:p>
            <a:pPr marL="692150" lvl="1" indent="0">
              <a:lnSpc>
                <a:spcPct val="100000"/>
              </a:lnSpc>
              <a:buNone/>
            </a:pPr>
            <a:r>
              <a:rPr lang="en-US" sz="2400" b="1" dirty="0" err="1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rPr>
              <a:t>Eurodiplomats</a:t>
            </a:r>
            <a:endParaRPr lang="en-US" sz="2400" b="1" dirty="0">
              <a:solidFill>
                <a:schemeClr val="tx1"/>
              </a:solidFill>
              <a:latin typeface="Garamond" panose="02020404030301010803" pitchFamily="18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E:\MyDoc's_1_June_2021\Diplomats\Dissemination\EURODIPLOMATS LOGO.png">
            <a:extLst>
              <a:ext uri="{FF2B5EF4-FFF2-40B4-BE49-F238E27FC236}">
                <a16:creationId xmlns:a16="http://schemas.microsoft.com/office/drawing/2014/main" id="{5E76A149-ED90-0724-9A1D-619AB68E4A65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982" y="5033990"/>
            <a:ext cx="1856015" cy="1098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580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5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Freeform: Shape 17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94AD82B-438D-5C36-BF9C-4B24BED6D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2879" y="1984443"/>
            <a:ext cx="2766179" cy="184642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rc 19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F4415-C1E0-87E8-52E2-EE7EBDE9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7577"/>
            <a:ext cx="5257800" cy="542583"/>
          </a:xfrm>
        </p:spPr>
        <p:txBody>
          <a:bodyPr>
            <a:normAutofit/>
          </a:bodyPr>
          <a:lstStyle/>
          <a:p>
            <a:r>
              <a:rPr lang="el-GR" b="1" dirty="0"/>
              <a:t>Κύπρος</a:t>
            </a:r>
            <a:endParaRPr lang="en-GR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F1B65E-4BD9-B537-9AAC-9A1DB106A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42" y="1984442"/>
            <a:ext cx="8946552" cy="4765981"/>
          </a:xfrm>
        </p:spPr>
        <p:txBody>
          <a:bodyPr>
            <a:noAutofit/>
          </a:bodyPr>
          <a:lstStyle/>
          <a:p>
            <a:r>
              <a:rPr lang="el-GR" dirty="0"/>
              <a:t>Η Κυπριακή έκθεση εστιάζει στον ευρύτερο κοινωνικό-πολιτικό συσχετισμό της εκπαίδευσης.</a:t>
            </a:r>
          </a:p>
          <a:p>
            <a:r>
              <a:rPr lang="el-GR" dirty="0"/>
              <a:t>Η στρατηγική γεωγραφική θέση της Κύπρου στο σταυροδρόμι των πολιτισμών, θεωρείται ο κύριος λόγος για το μοναδικό πολιτιστικό και ιστορικό πλαίσιο του νησιού</a:t>
            </a:r>
          </a:p>
          <a:p>
            <a:r>
              <a:rPr lang="el-GR" dirty="0">
                <a:ea typeface="Arial" panose="020B0604020202020204" pitchFamily="34" charset="0"/>
              </a:rPr>
              <a:t>Δ</a:t>
            </a:r>
            <a:r>
              <a:rPr lang="el-GR" dirty="0">
                <a:effectLst/>
                <a:ea typeface="Arial" panose="020B0604020202020204" pitchFamily="34" charset="0"/>
              </a:rPr>
              <a:t>ύο μεγάλες κοινότητες, τους Ελληνοκύπριους και τους Τουρκοκύπριους, </a:t>
            </a:r>
          </a:p>
          <a:p>
            <a:r>
              <a:rPr lang="el-GR" dirty="0">
                <a:effectLst/>
                <a:ea typeface="Arial" panose="020B0604020202020204" pitchFamily="34" charset="0"/>
              </a:rPr>
              <a:t>Μικρότερες αλλά συνταγματικά αναγνωρισμένες θρησκευτικές μειονότητες, τους Αρμένιους, τους </a:t>
            </a:r>
            <a:r>
              <a:rPr lang="el-GR" dirty="0" err="1">
                <a:effectLst/>
                <a:ea typeface="Arial" panose="020B0604020202020204" pitchFamily="34" charset="0"/>
              </a:rPr>
              <a:t>Μαρωνίτες</a:t>
            </a:r>
            <a:r>
              <a:rPr lang="el-GR" dirty="0">
                <a:effectLst/>
                <a:ea typeface="Arial" panose="020B0604020202020204" pitchFamily="34" charset="0"/>
              </a:rPr>
              <a:t> και τους Λατίνους</a:t>
            </a:r>
            <a:r>
              <a:rPr lang="en-GR" dirty="0">
                <a:effectLst/>
              </a:rPr>
              <a:t>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57955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con&#10;&#10;Description automatically generated">
            <a:extLst>
              <a:ext uri="{FF2B5EF4-FFF2-40B4-BE49-F238E27FC236}">
                <a16:creationId xmlns:a16="http://schemas.microsoft.com/office/drawing/2014/main" id="{294AD82B-438D-5C36-BF9C-4B24BED6D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1053" y="1748195"/>
            <a:ext cx="4777381" cy="318890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Arc 4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F4415-C1E0-87E8-52E2-EE7EBDE9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l-GR" b="1"/>
              <a:t>Κύπρος</a:t>
            </a:r>
            <a:endParaRPr lang="en-GR" b="1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F1B65E-4BD9-B537-9AAC-9A1DB106A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455215"/>
            <a:ext cx="7901492" cy="4073601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Παραδοσιακά, η εκπαίδευση στην Κύπρο όσον αφορά τον πολιτισμό ήταν άρρηκτα συνδεδεμένη με το σχέδιο οικοδόμησης του έθνους, κυρίως λόγω της </a:t>
            </a:r>
            <a:r>
              <a:rPr lang="el-GR" sz="3200" b="1" dirty="0"/>
              <a:t>διχοτόμησης </a:t>
            </a:r>
            <a:r>
              <a:rPr lang="el-GR" sz="3200" dirty="0"/>
              <a:t>του νησιού </a:t>
            </a:r>
          </a:p>
          <a:p>
            <a:r>
              <a:rPr lang="el-GR" sz="3200" dirty="0"/>
              <a:t>Παρουσίαζέ έναν αυστηρό </a:t>
            </a:r>
            <a:r>
              <a:rPr lang="el-GR" sz="3200" b="1" dirty="0" err="1"/>
              <a:t>μονοπολιτισμικό</a:t>
            </a:r>
            <a:r>
              <a:rPr lang="el-GR" sz="3200" dirty="0"/>
              <a:t> προσανατολισμό και έχοντας άλλες εθνικές ομάδες συστηματικά αγνοημένες ή καταδικασμένες ως "εμπόδια»</a:t>
            </a:r>
          </a:p>
        </p:txBody>
      </p:sp>
    </p:spTree>
    <p:extLst>
      <p:ext uri="{BB962C8B-B14F-4D97-AF65-F5344CB8AC3E}">
        <p14:creationId xmlns:p14="http://schemas.microsoft.com/office/powerpoint/2010/main" val="405823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con&#10;&#10;Description automatically generated">
            <a:extLst>
              <a:ext uri="{FF2B5EF4-FFF2-40B4-BE49-F238E27FC236}">
                <a16:creationId xmlns:a16="http://schemas.microsoft.com/office/drawing/2014/main" id="{294AD82B-438D-5C36-BF9C-4B24BED6D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04962" y="69811"/>
            <a:ext cx="2501212" cy="166955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Arc 4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F4415-C1E0-87E8-52E2-EE7EBDE9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l-GR" b="1"/>
              <a:t>Κύπρος</a:t>
            </a:r>
            <a:endParaRPr lang="en-GR" b="1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F1B65E-4BD9-B537-9AAC-9A1DB106A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6" y="1680881"/>
            <a:ext cx="11577917" cy="4751575"/>
          </a:xfrm>
        </p:spPr>
        <p:txBody>
          <a:bodyPr>
            <a:noAutofit/>
          </a:bodyPr>
          <a:lstStyle/>
          <a:p>
            <a:r>
              <a:rPr lang="el-GR" sz="3000" dirty="0"/>
              <a:t>Η κατάσταση αυτή άλλαξε το 2004, όταν η Κύπρος εισήλθε στην ΕΕ</a:t>
            </a:r>
          </a:p>
          <a:p>
            <a:r>
              <a:rPr lang="el-GR" sz="3000" dirty="0"/>
              <a:t>Προτάθηκε η υιοθέτηση μιας </a:t>
            </a:r>
            <a:r>
              <a:rPr lang="el-GR" sz="3000" b="1" dirty="0"/>
              <a:t>διαπολιτισμικής ιδεολογίας </a:t>
            </a:r>
            <a:r>
              <a:rPr lang="el-GR" sz="3000" dirty="0"/>
              <a:t>που συνδέει τον κυπριακό πολιτισμό με άλλους πολιτισμούς- την ανάπτυξη στάσεων των πολιτών όπως η δημοκρατία, η ανεκτικότητα, η "φιλία" και η συνεργασία</a:t>
            </a:r>
          </a:p>
          <a:p>
            <a:r>
              <a:rPr lang="el-GR" sz="3000" dirty="0"/>
              <a:t>Ο εξευρωπαϊσμός χαιρετίστηκε θερμά από την </a:t>
            </a:r>
            <a:r>
              <a:rPr lang="el-GR" sz="3000" b="1" dirty="0"/>
              <a:t>πολιτική</a:t>
            </a:r>
            <a:r>
              <a:rPr lang="el-GR" sz="3000" dirty="0"/>
              <a:t> αλλά όχι και από στην </a:t>
            </a:r>
            <a:r>
              <a:rPr lang="el-GR" sz="3000" b="1" dirty="0"/>
              <a:t>εκπαίδευση</a:t>
            </a:r>
          </a:p>
          <a:p>
            <a:r>
              <a:rPr lang="el-GR" sz="3000" dirty="0"/>
              <a:t>Περιορίστηκε στην προσθήκη κάποιων </a:t>
            </a:r>
            <a:r>
              <a:rPr lang="el-GR" sz="3000" b="1" dirty="0"/>
              <a:t>γλωσσών</a:t>
            </a:r>
            <a:r>
              <a:rPr lang="el-GR" sz="3000" dirty="0"/>
              <a:t> της ΕΕ στα σχολικά προγράμματα σπουδών και στη συμμετοχή εκπαιδευτικών και μαθητών σε </a:t>
            </a:r>
            <a:r>
              <a:rPr lang="el-GR" sz="3000" b="1" dirty="0"/>
              <a:t>προγράμματα</a:t>
            </a:r>
            <a:r>
              <a:rPr lang="el-GR" sz="3000" dirty="0"/>
              <a:t> </a:t>
            </a:r>
            <a:r>
              <a:rPr lang="el-GR" sz="3000" b="1" dirty="0"/>
              <a:t>ανταλλαγών</a:t>
            </a:r>
            <a:r>
              <a:rPr lang="el-GR" sz="3000" dirty="0"/>
              <a:t> της ΕΕ. </a:t>
            </a:r>
          </a:p>
          <a:p>
            <a:endParaRPr lang="en-GR" sz="3000" dirty="0"/>
          </a:p>
        </p:txBody>
      </p:sp>
    </p:spTree>
    <p:extLst>
      <p:ext uri="{BB962C8B-B14F-4D97-AF65-F5344CB8AC3E}">
        <p14:creationId xmlns:p14="http://schemas.microsoft.com/office/powerpoint/2010/main" val="272454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con&#10;&#10;Description automatically generated">
            <a:extLst>
              <a:ext uri="{FF2B5EF4-FFF2-40B4-BE49-F238E27FC236}">
                <a16:creationId xmlns:a16="http://schemas.microsoft.com/office/drawing/2014/main" id="{294AD82B-438D-5C36-BF9C-4B24BED6D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04962" y="69811"/>
            <a:ext cx="2501212" cy="166955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Arc 4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F4415-C1E0-87E8-52E2-EE7EBDE9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l-GR" b="1"/>
              <a:t>Κύπρος</a:t>
            </a:r>
            <a:endParaRPr lang="en-GR" b="1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F1B65E-4BD9-B537-9AAC-9A1DB106A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6" y="2284549"/>
            <a:ext cx="8041341" cy="4147907"/>
          </a:xfrm>
        </p:spPr>
        <p:txBody>
          <a:bodyPr>
            <a:noAutofit/>
          </a:bodyPr>
          <a:lstStyle/>
          <a:p>
            <a:r>
              <a:rPr lang="el-GR" sz="3200" dirty="0"/>
              <a:t>Το 2010 εισήχθη ένα νέο εθνικό </a:t>
            </a:r>
            <a:r>
              <a:rPr lang="el-GR" sz="3200" b="1" dirty="0"/>
              <a:t>πρόγραμμα σπουδών</a:t>
            </a:r>
            <a:r>
              <a:rPr lang="el-GR" sz="3200" dirty="0"/>
              <a:t>, το οποίο μπορεί να θεωρηθεί ότι έχει </a:t>
            </a:r>
            <a:r>
              <a:rPr lang="el-GR" sz="3200" b="1" dirty="0"/>
              <a:t>διαπολιτισμικό</a:t>
            </a:r>
            <a:r>
              <a:rPr lang="el-GR" sz="3200" dirty="0"/>
              <a:t> προσανατολισμό </a:t>
            </a:r>
          </a:p>
          <a:p>
            <a:r>
              <a:rPr lang="el-GR" sz="3200" dirty="0"/>
              <a:t>Επικεντρώνεται στην προώθηση της </a:t>
            </a:r>
            <a:r>
              <a:rPr lang="el-GR" sz="3200" b="1" dirty="0"/>
              <a:t>πολιτισμικής ποικιλομορφίας </a:t>
            </a:r>
            <a:r>
              <a:rPr lang="el-GR" sz="3200" dirty="0"/>
              <a:t>και στην ενίσχυση της </a:t>
            </a:r>
            <a:r>
              <a:rPr lang="el-GR" sz="3200" b="1" dirty="0"/>
              <a:t>διαπροσωπικής κατανόησης</a:t>
            </a:r>
            <a:r>
              <a:rPr lang="el-GR" sz="3200" dirty="0"/>
              <a:t>, της </a:t>
            </a:r>
            <a:r>
              <a:rPr lang="el-GR" sz="3200" b="1" dirty="0"/>
              <a:t>συνύπαρξης</a:t>
            </a:r>
            <a:r>
              <a:rPr lang="el-GR" sz="3200" dirty="0"/>
              <a:t> και της </a:t>
            </a:r>
            <a:r>
              <a:rPr lang="el-GR" sz="3200" b="1" dirty="0"/>
              <a:t>συνεργασίας</a:t>
            </a:r>
            <a:r>
              <a:rPr lang="el-GR" sz="3200" dirty="0"/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2343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el-GR"/>
              <a:t>Ισπανία</a:t>
            </a:r>
            <a:endParaRPr lang="en-G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18" y="1452282"/>
            <a:ext cx="9765034" cy="4724681"/>
          </a:xfrm>
        </p:spPr>
        <p:txBody>
          <a:bodyPr>
            <a:noAutofit/>
          </a:bodyPr>
          <a:lstStyle/>
          <a:p>
            <a:r>
              <a:rPr lang="el-GR" sz="3200" dirty="0"/>
              <a:t>Η ισπανική εθνική έκθεση επικεντρώνεται κυρίως στον κρίσιμο ρόλο που διαδραματίζουν τα </a:t>
            </a:r>
            <a:r>
              <a:rPr lang="el-GR" sz="3200" b="1" dirty="0"/>
              <a:t>σχολεία</a:t>
            </a:r>
            <a:r>
              <a:rPr lang="el-GR" sz="3200" dirty="0"/>
              <a:t> και η ευρύτερη </a:t>
            </a:r>
            <a:r>
              <a:rPr lang="el-GR" sz="3200" b="1" dirty="0"/>
              <a:t>σχολική κοινότητα</a:t>
            </a:r>
          </a:p>
          <a:p>
            <a:r>
              <a:rPr lang="el-GR" sz="3200" dirty="0"/>
              <a:t>Η σχολική τάξη μπορεί να προσφέρει μια μεγάλη ευκαιρία στα παιδιά να έχουν </a:t>
            </a:r>
            <a:r>
              <a:rPr lang="el-GR" sz="3200" b="1" dirty="0"/>
              <a:t>θετικές αλληλεπιδράσεις </a:t>
            </a:r>
            <a:r>
              <a:rPr lang="el-GR" sz="3200" dirty="0"/>
              <a:t>σε ένα </a:t>
            </a:r>
            <a:r>
              <a:rPr lang="el-GR" sz="3200" b="1" dirty="0"/>
              <a:t>πολυπολιτισμικό περιβάλλον</a:t>
            </a:r>
          </a:p>
          <a:p>
            <a:r>
              <a:rPr lang="el-GR" sz="3200" dirty="0"/>
              <a:t>Οι σχολικοί χώροι βρίσκονται υπό την αλληλεπίδραση πολλαπλών παραγόντων, όπως η </a:t>
            </a:r>
            <a:r>
              <a:rPr lang="el-GR" sz="3200" b="1" dirty="0"/>
              <a:t>γειτονιά</a:t>
            </a:r>
            <a:r>
              <a:rPr lang="el-GR" sz="3200" dirty="0"/>
              <a:t> στην οποία βρίσκεται το σχολείο, η </a:t>
            </a:r>
            <a:r>
              <a:rPr lang="el-GR" sz="3200" b="1" dirty="0"/>
              <a:t>κοινωνική κατάσταση</a:t>
            </a:r>
            <a:r>
              <a:rPr lang="el-GR" sz="3200" dirty="0"/>
              <a:t>, ο </a:t>
            </a:r>
            <a:r>
              <a:rPr lang="el-GR" sz="3200" b="1" dirty="0"/>
              <a:t>πολιτισμός</a:t>
            </a:r>
            <a:r>
              <a:rPr lang="el-GR" sz="3200" dirty="0"/>
              <a:t>, η </a:t>
            </a:r>
            <a:r>
              <a:rPr lang="el-GR" sz="3200" b="1" dirty="0"/>
              <a:t>εθνικότητα</a:t>
            </a:r>
            <a:r>
              <a:rPr lang="el-GR" sz="3200" dirty="0"/>
              <a:t> </a:t>
            </a:r>
            <a:r>
              <a:rPr lang="el-GR" sz="3200" dirty="0" err="1"/>
              <a:t>κ.λπ</a:t>
            </a:r>
            <a:endParaRPr lang="en-GR" sz="32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82DA08A-F4BD-D762-4592-60718336F3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" r="32628" b="-1"/>
          <a:stretch/>
        </p:blipFill>
        <p:spPr bwMode="auto">
          <a:xfrm>
            <a:off x="10203753" y="60495"/>
            <a:ext cx="1988246" cy="1988246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2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el-GR" dirty="0"/>
              <a:t>Ισπανία</a:t>
            </a:r>
            <a:endParaRPr lang="en-G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18" y="1452282"/>
            <a:ext cx="10292036" cy="5289516"/>
          </a:xfrm>
        </p:spPr>
        <p:txBody>
          <a:bodyPr>
            <a:noAutofit/>
          </a:bodyPr>
          <a:lstStyle/>
          <a:p>
            <a:r>
              <a:rPr lang="el-GR" sz="3200" dirty="0"/>
              <a:t>Προτείνεται η οπτική της </a:t>
            </a:r>
            <a:r>
              <a:rPr lang="el-GR" sz="3200" b="1" dirty="0"/>
              <a:t>κριτικής </a:t>
            </a:r>
            <a:r>
              <a:rPr lang="el-GR" sz="3200" b="1" dirty="0" err="1"/>
              <a:t>πολυπολιτισμικότητας</a:t>
            </a:r>
            <a:r>
              <a:rPr lang="el-GR" sz="3200" dirty="0"/>
              <a:t>, η οποία λαμβάνει υπόψη τις σχέσεις εξουσίας για την ερμηνεία των κοινωνικών ανισοτήτων</a:t>
            </a:r>
          </a:p>
          <a:p>
            <a:r>
              <a:rPr lang="el-GR" sz="3200" dirty="0"/>
              <a:t>Είναι δύσκολο για τους εκπαιδευτικούς να εισχωρήσουν </a:t>
            </a:r>
            <a:r>
              <a:rPr lang="el-GR" sz="3200" b="1" dirty="0"/>
              <a:t>κάτω από την επιφάνεια </a:t>
            </a:r>
            <a:r>
              <a:rPr lang="el-GR" sz="3200" dirty="0"/>
              <a:t>των σχολικών εγχειριδίων </a:t>
            </a:r>
          </a:p>
          <a:p>
            <a:pPr lvl="1"/>
            <a:r>
              <a:rPr lang="el-GR" sz="2800" dirty="0"/>
              <a:t>ενώ φαίνονται να είναι ακριβή και αντικειμενικά </a:t>
            </a:r>
          </a:p>
          <a:p>
            <a:pPr lvl="1"/>
            <a:r>
              <a:rPr lang="el-GR" sz="2800" dirty="0"/>
              <a:t>μπορεί υποβόσκουν </a:t>
            </a:r>
            <a:r>
              <a:rPr lang="el-GR" sz="2800" b="1" dirty="0"/>
              <a:t>εθνοκεντρικές</a:t>
            </a:r>
            <a:r>
              <a:rPr lang="el-GR" sz="2800" dirty="0"/>
              <a:t> αντιλήψεις</a:t>
            </a:r>
          </a:p>
          <a:p>
            <a:r>
              <a:rPr lang="el-GR" sz="3200" dirty="0"/>
              <a:t>Ο εκπαιδευτικός πρέπει να διαφύγει της πιθανής </a:t>
            </a:r>
            <a:r>
              <a:rPr lang="el-GR" sz="3200" b="1" dirty="0"/>
              <a:t>παγίδας</a:t>
            </a:r>
          </a:p>
          <a:p>
            <a:r>
              <a:rPr lang="el-GR" sz="3200" dirty="0"/>
              <a:t>Να οικοδομήσει μέσω του παραδείγματός του, μια πραγματική αντίληψη για την </a:t>
            </a:r>
            <a:r>
              <a:rPr lang="el-GR" sz="3200" b="1" dirty="0"/>
              <a:t>αποδοχή της διαφορετικότητας </a:t>
            </a:r>
          </a:p>
          <a:p>
            <a:endParaRPr lang="en-GR" sz="32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82DA08A-F4BD-D762-4592-60718336F3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" r="32628" b="-1"/>
          <a:stretch/>
        </p:blipFill>
        <p:spPr bwMode="auto">
          <a:xfrm>
            <a:off x="10283443" y="60495"/>
            <a:ext cx="1908555" cy="1908555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644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1B6BE3-DC86-8A58-71D1-40A0B5E6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el-GR" dirty="0"/>
              <a:t>Ισπανία</a:t>
            </a:r>
            <a:endParaRPr lang="en-G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9293F8-8B57-A1F7-9E6B-0D16963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18" y="1586752"/>
            <a:ext cx="10292036" cy="5289516"/>
          </a:xfrm>
        </p:spPr>
        <p:txBody>
          <a:bodyPr>
            <a:noAutofit/>
          </a:bodyPr>
          <a:lstStyle/>
          <a:p>
            <a:r>
              <a:rPr lang="el-GR" sz="3200" dirty="0"/>
              <a:t>Το </a:t>
            </a:r>
            <a:r>
              <a:rPr lang="el-GR" sz="3200" b="1" dirty="0"/>
              <a:t>σχολείο χρειάζεται  να προσαρμόζεται στον μαθητή </a:t>
            </a:r>
            <a:r>
              <a:rPr lang="el-GR" sz="3200" dirty="0"/>
              <a:t>και όχι το αντίθετο</a:t>
            </a:r>
          </a:p>
          <a:p>
            <a:r>
              <a:rPr lang="el-GR" sz="3200" dirty="0"/>
              <a:t>Οι </a:t>
            </a:r>
            <a:r>
              <a:rPr lang="el-GR" sz="3200" b="1" dirty="0"/>
              <a:t>διαφορές αποτελούν πηγή πλούτου</a:t>
            </a:r>
            <a:r>
              <a:rPr lang="el-GR" sz="3200" dirty="0"/>
              <a:t>, γνώσης και πόρων στη διαδικασία διδασκαλίας-μάθησης</a:t>
            </a:r>
            <a:endParaRPr lang="el-GR" sz="3200" b="1" dirty="0"/>
          </a:p>
          <a:p>
            <a:r>
              <a:rPr lang="el-GR" sz="3200" dirty="0"/>
              <a:t>Η παρουσία των αλλοδαπών μαθητών στις τάξεις εγγυάται μια πιο </a:t>
            </a:r>
            <a:r>
              <a:rPr lang="el-GR" sz="3200" b="1" dirty="0"/>
              <a:t>άμεση πολιτισμική προσέγγιση </a:t>
            </a:r>
            <a:r>
              <a:rPr lang="el-GR" sz="3200" dirty="0"/>
              <a:t>των παραδόσεων ή των εθίμων άλλων περιοχών του κόσμου</a:t>
            </a:r>
          </a:p>
          <a:p>
            <a:r>
              <a:rPr lang="el-GR" sz="3200" dirty="0"/>
              <a:t>Ταυτόχρονα, </a:t>
            </a:r>
            <a:r>
              <a:rPr lang="el-GR" sz="3200" b="1" dirty="0"/>
              <a:t>οι αλλοδαποί μαθητές μοιράζονται την ευθύνη </a:t>
            </a:r>
            <a:r>
              <a:rPr lang="el-GR" sz="3200" dirty="0"/>
              <a:t>για τη διευκόλυνση της συνύπαρξης στις συνήθειες ζωής της χώρας υποδοχής.</a:t>
            </a:r>
            <a:endParaRPr lang="en-GR" sz="32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82DA08A-F4BD-D762-4592-60718336F3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" r="32628" b="-1"/>
          <a:stretch/>
        </p:blipFill>
        <p:spPr bwMode="auto">
          <a:xfrm>
            <a:off x="10283443" y="60495"/>
            <a:ext cx="1908555" cy="1908555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753890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Slide">
  <a:themeElements>
    <a:clrScheme name="UNIC">
      <a:dk1>
        <a:sysClr val="windowText" lastClr="000000"/>
      </a:dk1>
      <a:lt1>
        <a:sysClr val="window" lastClr="FFFFFF"/>
      </a:lt1>
      <a:dk2>
        <a:srgbClr val="53565A"/>
      </a:dk2>
      <a:lt2>
        <a:srgbClr val="DFE2E5"/>
      </a:lt2>
      <a:accent1>
        <a:srgbClr val="BD081C"/>
      </a:accent1>
      <a:accent2>
        <a:srgbClr val="53565A"/>
      </a:accent2>
      <a:accent3>
        <a:srgbClr val="DFE2E5"/>
      </a:accent3>
      <a:accent4>
        <a:srgbClr val="8D0515"/>
      </a:accent4>
      <a:accent5>
        <a:srgbClr val="5E030E"/>
      </a:accent5>
      <a:accent6>
        <a:srgbClr val="A0A9B2"/>
      </a:accent6>
      <a:hlink>
        <a:srgbClr val="BD081C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867593F6-23FE-4F6D-A7DB-79303735C1CA}" vid="{0A99FFB9-DA67-4F3C-8B46-8DBA2436A440}"/>
    </a:ext>
  </a:extLst>
</a:theme>
</file>

<file path=ppt/theme/theme2.xml><?xml version="1.0" encoding="utf-8"?>
<a:theme xmlns:a="http://schemas.openxmlformats.org/drawingml/2006/main" name="Inside Page">
  <a:themeElements>
    <a:clrScheme name="UNIC">
      <a:dk1>
        <a:sysClr val="windowText" lastClr="000000"/>
      </a:dk1>
      <a:lt1>
        <a:sysClr val="window" lastClr="FFFFFF"/>
      </a:lt1>
      <a:dk2>
        <a:srgbClr val="53565A"/>
      </a:dk2>
      <a:lt2>
        <a:srgbClr val="DFE2E5"/>
      </a:lt2>
      <a:accent1>
        <a:srgbClr val="BD081C"/>
      </a:accent1>
      <a:accent2>
        <a:srgbClr val="53565A"/>
      </a:accent2>
      <a:accent3>
        <a:srgbClr val="DFE2E5"/>
      </a:accent3>
      <a:accent4>
        <a:srgbClr val="8D0515"/>
      </a:accent4>
      <a:accent5>
        <a:srgbClr val="5E030E"/>
      </a:accent5>
      <a:accent6>
        <a:srgbClr val="A0A9B2"/>
      </a:accent6>
      <a:hlink>
        <a:srgbClr val="BD081C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5935</TotalTime>
  <Words>1345</Words>
  <Application>Microsoft Macintosh PowerPoint</Application>
  <PresentationFormat>Widescreen</PresentationFormat>
  <Paragraphs>121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Garamond</vt:lpstr>
      <vt:lpstr>First Slide</vt:lpstr>
      <vt:lpstr>Inside Page</vt:lpstr>
      <vt:lpstr>Πολιτιστική Διπλωματία και Εκπαίδευση  για μια εύρωστη Ευρώπη,  μέσα από το πρίσμα του Ευρωπαϊκού Έργου: Eurodiplomats</vt:lpstr>
      <vt:lpstr>Η διεπίδραση πολιτισμού και εκπαίδευσης Εθνικές Εκθέσεις:  Κύπρου - Ισπανίας - Μάλτας – Ελλάδας</vt:lpstr>
      <vt:lpstr>Κύπρος</vt:lpstr>
      <vt:lpstr>Κύπρος</vt:lpstr>
      <vt:lpstr>Κύπρος</vt:lpstr>
      <vt:lpstr>Κύπρος</vt:lpstr>
      <vt:lpstr>Ισπανία</vt:lpstr>
      <vt:lpstr>Ισπανία</vt:lpstr>
      <vt:lpstr>Ισπανία</vt:lpstr>
      <vt:lpstr>Μάλτα</vt:lpstr>
      <vt:lpstr>Μάλτα</vt:lpstr>
      <vt:lpstr>Μάλτα</vt:lpstr>
      <vt:lpstr>Μάλτα</vt:lpstr>
      <vt:lpstr>Ελλάδα</vt:lpstr>
      <vt:lpstr>Ελλάδα</vt:lpstr>
      <vt:lpstr>Ελλάδα</vt:lpstr>
      <vt:lpstr>Ελλάδα</vt:lpstr>
      <vt:lpstr>Όλες οι συμμετέχουσες χώρες, κατά τη διάρκεια των τελευταίων ετών έχουν επηρεαστεί από την εισερχόμενη ροή προσφύγων και μεταναστευτικών πληθυσμών</vt:lpstr>
      <vt:lpstr>Η πίεση του μεταναστευτικού</vt:lpstr>
      <vt:lpstr>Η Πολιτιστική Διπλωματία</vt:lpstr>
      <vt:lpstr>Το έργο EURODIPLOMATS</vt:lpstr>
      <vt:lpstr>Το έργο EURODIPLOMATS</vt:lpstr>
      <vt:lpstr>PowerPoint Presentation</vt:lpstr>
    </vt:vector>
  </TitlesOfParts>
  <Company>University of Nicosia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 Center</dc:creator>
  <cp:lastModifiedBy>Ioannis V. Lefkos</cp:lastModifiedBy>
  <cp:revision>369</cp:revision>
  <cp:lastPrinted>2018-02-22T07:26:01Z</cp:lastPrinted>
  <dcterms:created xsi:type="dcterms:W3CDTF">2017-03-31T08:24:59Z</dcterms:created>
  <dcterms:modified xsi:type="dcterms:W3CDTF">2023-02-11T01:33:27Z</dcterms:modified>
</cp:coreProperties>
</file>